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339" r:id="rId3"/>
    <p:sldId id="340" r:id="rId4"/>
    <p:sldId id="261" r:id="rId5"/>
    <p:sldId id="262" r:id="rId6"/>
    <p:sldId id="346" r:id="rId7"/>
    <p:sldId id="351" r:id="rId8"/>
    <p:sldId id="348" r:id="rId9"/>
    <p:sldId id="349" r:id="rId10"/>
    <p:sldId id="352" r:id="rId11"/>
    <p:sldId id="347" r:id="rId12"/>
    <p:sldId id="350" r:id="rId13"/>
    <p:sldId id="341" r:id="rId14"/>
    <p:sldId id="345" r:id="rId15"/>
    <p:sldId id="342" r:id="rId16"/>
    <p:sldId id="343" r:id="rId17"/>
    <p:sldId id="344" r:id="rId18"/>
    <p:sldId id="356" r:id="rId19"/>
    <p:sldId id="354" r:id="rId20"/>
    <p:sldId id="338" r:id="rId21"/>
    <p:sldId id="353" r:id="rId22"/>
    <p:sldId id="355" r:id="rId23"/>
  </p:sldIdLst>
  <p:sldSz cx="12192000" cy="6858000"/>
  <p:notesSz cx="7104063" cy="10234613"/>
  <p:defaultTextStyle>
    <a:defPPr>
      <a:defRPr lang="de-DE"/>
    </a:defPPr>
    <a:lvl1pPr algn="l" defTabSz="457200">
      <a:spcBef>
        <a:spcPts val="0"/>
      </a:spcBef>
      <a:spcAft>
        <a:spcPts val="0"/>
      </a:spcAft>
      <a:defRPr>
        <a:solidFill>
          <a:schemeClr val="tx1"/>
        </a:solidFill>
        <a:latin typeface="Arial"/>
        <a:ea typeface="ＭＳ Ｐゴシック"/>
        <a:cs typeface="+mn-cs"/>
      </a:defRPr>
    </a:lvl1pPr>
    <a:lvl2pPr marL="457200" algn="l" defTabSz="457200">
      <a:spcBef>
        <a:spcPts val="0"/>
      </a:spcBef>
      <a:spcAft>
        <a:spcPts val="0"/>
      </a:spcAft>
      <a:defRPr>
        <a:solidFill>
          <a:schemeClr val="tx1"/>
        </a:solidFill>
        <a:latin typeface="Arial"/>
        <a:ea typeface="ＭＳ Ｐゴシック"/>
        <a:cs typeface="+mn-cs"/>
      </a:defRPr>
    </a:lvl2pPr>
    <a:lvl3pPr marL="914400" algn="l" defTabSz="457200">
      <a:spcBef>
        <a:spcPts val="0"/>
      </a:spcBef>
      <a:spcAft>
        <a:spcPts val="0"/>
      </a:spcAft>
      <a:defRPr>
        <a:solidFill>
          <a:schemeClr val="tx1"/>
        </a:solidFill>
        <a:latin typeface="Arial"/>
        <a:ea typeface="ＭＳ Ｐゴシック"/>
        <a:cs typeface="+mn-cs"/>
      </a:defRPr>
    </a:lvl3pPr>
    <a:lvl4pPr marL="1371600" algn="l" defTabSz="457200">
      <a:spcBef>
        <a:spcPts val="0"/>
      </a:spcBef>
      <a:spcAft>
        <a:spcPts val="0"/>
      </a:spcAft>
      <a:defRPr>
        <a:solidFill>
          <a:schemeClr val="tx1"/>
        </a:solidFill>
        <a:latin typeface="Arial"/>
        <a:ea typeface="ＭＳ Ｐゴシック"/>
        <a:cs typeface="+mn-cs"/>
      </a:defRPr>
    </a:lvl4pPr>
    <a:lvl5pPr marL="1828800" algn="l" defTabSz="457200">
      <a:spcBef>
        <a:spcPts val="0"/>
      </a:spcBef>
      <a:spcAft>
        <a:spcPts val="0"/>
      </a:spcAft>
      <a:defRPr>
        <a:solidFill>
          <a:schemeClr val="tx1"/>
        </a:solidFill>
        <a:latin typeface="Arial"/>
        <a:ea typeface="ＭＳ Ｐゴシック"/>
        <a:cs typeface="+mn-cs"/>
      </a:defRPr>
    </a:lvl5pPr>
    <a:lvl6pPr marL="2286000" algn="l" defTabSz="914400">
      <a:defRPr>
        <a:solidFill>
          <a:schemeClr val="tx1"/>
        </a:solidFill>
        <a:latin typeface="Arial"/>
        <a:ea typeface="ＭＳ Ｐゴシック"/>
        <a:cs typeface="+mn-cs"/>
      </a:defRPr>
    </a:lvl6pPr>
    <a:lvl7pPr marL="2743200" algn="l" defTabSz="914400">
      <a:defRPr>
        <a:solidFill>
          <a:schemeClr val="tx1"/>
        </a:solidFill>
        <a:latin typeface="Arial"/>
        <a:ea typeface="ＭＳ Ｐゴシック"/>
        <a:cs typeface="+mn-cs"/>
      </a:defRPr>
    </a:lvl7pPr>
    <a:lvl8pPr marL="3200400" algn="l" defTabSz="914400">
      <a:defRPr>
        <a:solidFill>
          <a:schemeClr val="tx1"/>
        </a:solidFill>
        <a:latin typeface="Arial"/>
        <a:ea typeface="ＭＳ Ｐゴシック"/>
        <a:cs typeface="+mn-cs"/>
      </a:defRPr>
    </a:lvl8pPr>
    <a:lvl9pPr marL="3657600" algn="l" defTabSz="914400">
      <a:defRPr>
        <a:solidFill>
          <a:schemeClr val="tx1"/>
        </a:solidFill>
        <a:latin typeface="Arial"/>
        <a:ea typeface="ＭＳ Ｐゴシック"/>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3144"/>
    <a:srgbClr val="990033"/>
    <a:srgbClr val="7C52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3" d="100"/>
          <a:sy n="63" d="100"/>
        </p:scale>
        <p:origin x="780" y="6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F50C482A-D311-4EA3-A8F3-578C8643A516}" type="datetimeFigureOut">
              <a:rPr lang="de-DE" smtClean="0"/>
              <a:t>18.11.2020</a:t>
            </a:fld>
            <a:endParaRPr lang="de-DE"/>
          </a:p>
        </p:txBody>
      </p:sp>
      <p:sp>
        <p:nvSpPr>
          <p:cNvPr id="4" name="Folienbildplatzhalter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51836C95-5F46-4196-B86F-648113860B9E}" type="slidenum">
              <a:rPr lang="de-DE" smtClean="0"/>
              <a:t>‹Nr.›</a:t>
            </a:fld>
            <a:endParaRPr lang="de-DE"/>
          </a:p>
        </p:txBody>
      </p:sp>
    </p:spTree>
    <p:extLst>
      <p:ext uri="{BB962C8B-B14F-4D97-AF65-F5344CB8AC3E}">
        <p14:creationId xmlns:p14="http://schemas.microsoft.com/office/powerpoint/2010/main" val="2324516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Fig. 4 </a:t>
            </a:r>
            <a:r>
              <a:rPr lang="en-US" altLang="en-US" dirty="0">
                <a:latin typeface="Arial" pitchFamily="34" charset="0"/>
                <a:ea typeface="Arial" pitchFamily="34" charset="0"/>
              </a:rPr>
              <a:t>Sample XQUERY query
</a:t>
            </a:r>
          </a:p>
          <a:p>
            <a:pPr marL="0" lvl="0" indent="0"/>
            <a:r>
              <a:rPr lang="en-US" altLang="en-US" dirty="0">
                <a:latin typeface="Arial" pitchFamily="34" charset="0"/>
                <a:ea typeface="Arial" pitchFamily="34" charset="0"/>
              </a:rPr>
              <a:t>Unless provided in the caption above, the following copyright applies to the content of this slide: © The Author(s) 2019. Published by Oxford University Press on behalf of EADH. All rights reserved. For permissions, please email: </a:t>
            </a:r>
            <a:r>
              <a:rPr lang="en-US" altLang="en-US" dirty="0" err="1">
                <a:latin typeface="Arial" pitchFamily="34" charset="0"/>
                <a:ea typeface="Arial" pitchFamily="34" charset="0"/>
              </a:rPr>
              <a:t>journals.permissions@oup.comThis</a:t>
            </a:r>
            <a:r>
              <a:rPr lang="en-US" altLang="en-US" dirty="0">
                <a:latin typeface="Arial" pitchFamily="34" charset="0"/>
                <a:ea typeface="Arial" pitchFamily="34" charset="0"/>
              </a:rPr>
              <a:t> article is published and distributed under the terms of the Oxford University Press, Standard Journals Publication Model (https://academic.oup.com/journals/pages/open_access/funder_policies/chorus/standard_publication_model)</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24E2A9F2-97A7-494A-AA0B-C1A2520F4D98}" type="slidenum">
              <a:rPr lang="en-US" altLang="en-US" sz="1200"/>
              <a:t>4</a:t>
            </a:fld>
            <a:endParaRPr lang="en-US"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51836C95-5F46-4196-B86F-648113860B9E}" type="slidenum">
              <a:rPr lang="de-DE" smtClean="0"/>
              <a:t>14</a:t>
            </a:fld>
            <a:endParaRPr lang="de-DE"/>
          </a:p>
        </p:txBody>
      </p:sp>
    </p:spTree>
    <p:extLst>
      <p:ext uri="{BB962C8B-B14F-4D97-AF65-F5344CB8AC3E}">
        <p14:creationId xmlns:p14="http://schemas.microsoft.com/office/powerpoint/2010/main" val="920538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preserve="1" userDrawn="1">
  <p:cSld name="Titelfolie">
    <p:spTree>
      <p:nvGrpSpPr>
        <p:cNvPr id="1" name=""/>
        <p:cNvGrpSpPr/>
        <p:nvPr/>
      </p:nvGrpSpPr>
      <p:grpSpPr bwMode="auto">
        <a:xfrm>
          <a:off x="0" y="0"/>
          <a:ext cx="0" cy="0"/>
          <a:chOff x="0" y="0"/>
          <a:chExt cx="0" cy="0"/>
        </a:xfrm>
      </p:grpSpPr>
      <p:sp>
        <p:nvSpPr>
          <p:cNvPr id="4" name="Titel 1"/>
          <p:cNvSpPr>
            <a:spLocks noGrp="1"/>
          </p:cNvSpPr>
          <p:nvPr>
            <p:ph type="ctrTitle"/>
          </p:nvPr>
        </p:nvSpPr>
        <p:spPr bwMode="auto">
          <a:xfrm>
            <a:off x="609600" y="1306637"/>
            <a:ext cx="10972800" cy="2129459"/>
          </a:xfrm>
        </p:spPr>
        <p:txBody>
          <a:bodyPr/>
          <a:lstStyle>
            <a:lvl1pPr algn="ctr">
              <a:defRPr cap="all"/>
            </a:lvl1pPr>
          </a:lstStyle>
          <a:p>
            <a:pPr>
              <a:defRPr/>
            </a:pPr>
            <a:r>
              <a:rPr lang="de-DE"/>
              <a:t>Titelmasterformat durch Klicken bearbeiten</a:t>
            </a:r>
            <a:endParaRPr/>
          </a:p>
        </p:txBody>
      </p:sp>
      <p:sp>
        <p:nvSpPr>
          <p:cNvPr id="5" name="Untertitel 2"/>
          <p:cNvSpPr>
            <a:spLocks noGrp="1"/>
          </p:cNvSpPr>
          <p:nvPr>
            <p:ph type="subTitle" idx="1"/>
          </p:nvPr>
        </p:nvSpPr>
        <p:spPr bwMode="auto">
          <a:xfrm>
            <a:off x="1828800" y="3681804"/>
            <a:ext cx="8534400" cy="1752599"/>
          </a:xfrm>
        </p:spPr>
        <p:txBody>
          <a:bodyPr>
            <a:normAutofit/>
          </a:bodyPr>
          <a:lstStyle>
            <a:lvl1pPr marL="0" indent="0" algn="ctr">
              <a:buNone/>
              <a:defRPr sz="2000">
                <a:solidFill>
                  <a:schemeClr val="tx1"/>
                </a:solidFill>
                <a:latin typeface="Delicious-Roman"/>
                <a:cs typeface="Delicious-Roman"/>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de-DE"/>
              <a:t>Formatvorlage des Untertitelmasters durch Klicken bearbeiten</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type="vertTx" preserve="1" userDrawn="1">
  <p:cSld name="Titel und vertikaler Text">
    <p:spTree>
      <p:nvGrpSpPr>
        <p:cNvPr id="1" name=""/>
        <p:cNvGrpSpPr/>
        <p:nvPr/>
      </p:nvGrpSpPr>
      <p:grpSpPr bwMode="auto">
        <a:xfrm>
          <a:off x="0" y="0"/>
          <a:ext cx="0" cy="0"/>
          <a:chOff x="0" y="0"/>
          <a:chExt cx="0" cy="0"/>
        </a:xfrm>
      </p:grpSpPr>
      <p:sp>
        <p:nvSpPr>
          <p:cNvPr id="4" name="Titel 1"/>
          <p:cNvSpPr>
            <a:spLocks noGrp="1"/>
          </p:cNvSpPr>
          <p:nvPr>
            <p:ph type="title"/>
          </p:nvPr>
        </p:nvSpPr>
        <p:spPr bwMode="auto">
          <a:xfrm>
            <a:off x="609600" y="952426"/>
            <a:ext cx="10972800" cy="1143000"/>
          </a:xfrm>
        </p:spPr>
        <p:txBody>
          <a:bodyPr/>
          <a:lstStyle/>
          <a:p>
            <a:pPr>
              <a:defRPr/>
            </a:pPr>
            <a:r>
              <a:rPr lang="de-DE"/>
              <a:t>Titelmasterformat durch Klicken bearbeiten</a:t>
            </a:r>
          </a:p>
        </p:txBody>
      </p:sp>
      <p:sp>
        <p:nvSpPr>
          <p:cNvPr id="5" name="Vertikaler Textplatzhalter 2"/>
          <p:cNvSpPr>
            <a:spLocks noGrp="1"/>
          </p:cNvSpPr>
          <p:nvPr>
            <p:ph type="body" orient="vert" idx="1"/>
          </p:nvPr>
        </p:nvSpPr>
        <p:spPr bwMode="auto"/>
        <p:txBody>
          <a:bodyPr vert="eaVert"/>
          <a:lstStyle/>
          <a:p>
            <a:pPr lvl="0">
              <a:defRPr/>
            </a:pPr>
            <a:r>
              <a:rPr lang="de-DE"/>
              <a:t>Formatvorlagen des Textmasters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p>
        </p:txBody>
      </p:sp>
      <p:sp>
        <p:nvSpPr>
          <p:cNvPr id="6"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7"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8"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type="vertTitleAndTx" preserve="1" userDrawn="1">
  <p:cSld name="Vertikaler Titel und Text">
    <p:spTree>
      <p:nvGrpSpPr>
        <p:cNvPr id="1" name=""/>
        <p:cNvGrpSpPr/>
        <p:nvPr/>
      </p:nvGrpSpPr>
      <p:grpSpPr bwMode="auto">
        <a:xfrm>
          <a:off x="0" y="0"/>
          <a:ext cx="0" cy="0"/>
          <a:chOff x="0" y="0"/>
          <a:chExt cx="0" cy="0"/>
        </a:xfrm>
      </p:grpSpPr>
      <p:sp>
        <p:nvSpPr>
          <p:cNvPr id="4" name="Vertikaler Titel 1"/>
          <p:cNvSpPr>
            <a:spLocks noGrp="1"/>
          </p:cNvSpPr>
          <p:nvPr>
            <p:ph type="title" orient="vert"/>
          </p:nvPr>
        </p:nvSpPr>
        <p:spPr bwMode="auto">
          <a:xfrm>
            <a:off x="8839200" y="1043493"/>
            <a:ext cx="2743200" cy="5082671"/>
          </a:xfrm>
        </p:spPr>
        <p:txBody>
          <a:bodyPr vert="eaVert"/>
          <a:lstStyle/>
          <a:p>
            <a:pPr>
              <a:defRPr/>
            </a:pPr>
            <a:r>
              <a:rPr lang="de-DE"/>
              <a:t>Titelmasterformat durch Klicken bearbeiten</a:t>
            </a:r>
          </a:p>
        </p:txBody>
      </p:sp>
      <p:sp>
        <p:nvSpPr>
          <p:cNvPr id="5" name="Vertikaler Textplatzhalter 2"/>
          <p:cNvSpPr>
            <a:spLocks noGrp="1"/>
          </p:cNvSpPr>
          <p:nvPr>
            <p:ph type="body" orient="vert" idx="1"/>
          </p:nvPr>
        </p:nvSpPr>
        <p:spPr bwMode="auto">
          <a:xfrm>
            <a:off x="609600" y="1043493"/>
            <a:ext cx="8026400" cy="5082671"/>
          </a:xfrm>
        </p:spPr>
        <p:txBody>
          <a:bodyPr vert="eaVert"/>
          <a:lstStyle/>
          <a:p>
            <a:pPr lvl="0">
              <a:defRPr/>
            </a:pPr>
            <a:r>
              <a:rPr lang="de-DE"/>
              <a:t>Formatvorlagen des Textmasters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p>
        </p:txBody>
      </p:sp>
      <p:sp>
        <p:nvSpPr>
          <p:cNvPr id="6"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7"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8"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and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280731"/>
            <a:ext cx="10972800" cy="444182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Placeholder 1"/>
          <p:cNvSpPr>
            <a:spLocks noGrp="1"/>
          </p:cNvSpPr>
          <p:nvPr>
            <p:ph type="title"/>
          </p:nvPr>
        </p:nvSpPr>
        <p:spPr bwMode="auto">
          <a:xfrm>
            <a:off x="609601" y="425451"/>
            <a:ext cx="8145137" cy="612775"/>
          </a:xfrm>
          <a:prstGeom prst="rect">
            <a:avLst/>
          </a:prstGeom>
          <a:noFill/>
          <a:ln>
            <a:noFill/>
          </a:ln>
        </p:spPr>
        <p:txBody>
          <a:bodyPr/>
          <a:lstStyle/>
          <a:p>
            <a:pPr lvl="0"/>
            <a:r>
              <a:rPr lang="en-US" altLang="en-US"/>
              <a:t>Click to edit Master title style</a:t>
            </a:r>
          </a:p>
        </p:txBody>
      </p:sp>
      <p:sp>
        <p:nvSpPr>
          <p:cNvPr id="2054" name="Footer Placeholder 3"/>
          <p:cNvSpPr>
            <a:spLocks noGrp="1"/>
          </p:cNvSpPr>
          <p:nvPr>
            <p:ph type="ftr" sz="quarter" idx="10"/>
          </p:nvPr>
        </p:nvSpPr>
        <p:spPr>
          <a:xfrm>
            <a:off x="0" y="5994400"/>
            <a:ext cx="10236200" cy="863600"/>
          </a:xfrm>
          <a:prstGeom prst="rect">
            <a:avLst/>
          </a:prstGeom>
        </p:spPr>
        <p:txBody>
          <a:bodyPr vert="horz" lIns="180000" tIns="0" rIns="180000" bIns="0" rtlCol="0" anchor="ctr"/>
          <a:lstStyle>
            <a:lvl1pPr eaLnBrk="0" hangingPunct="0">
              <a:defRPr sz="1000"/>
            </a:lvl1pPr>
          </a:lstStyle>
          <a:p>
            <a:pPr defTabSz="914400" rtl="0" fontAlgn="base">
              <a:spcBef>
                <a:spcPct val="0"/>
              </a:spcBef>
              <a:spcAft>
                <a:spcPts val="600"/>
              </a:spcAft>
              <a:defRPr/>
            </a:pPr>
            <a:endParaRPr lang="en-US" kern="1200">
              <a:solidFill>
                <a:srgbClr val="2A2A2A"/>
              </a:solidFill>
              <a:latin typeface="Arial" pitchFamily="34" charset="0"/>
              <a:ea typeface="ＭＳ Ｐゴシック" pitchFamily="34" charset="-128"/>
            </a:endParaRPr>
          </a:p>
        </p:txBody>
      </p:sp>
    </p:spTree>
    <p:extLst>
      <p:ext uri="{BB962C8B-B14F-4D97-AF65-F5344CB8AC3E}">
        <p14:creationId xmlns:p14="http://schemas.microsoft.com/office/powerpoint/2010/main" val="160247128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type="obj" preserve="1" userDrawn="1">
  <p:cSld name="Titel und Inhalt">
    <p:spTree>
      <p:nvGrpSpPr>
        <p:cNvPr id="1" name=""/>
        <p:cNvGrpSpPr/>
        <p:nvPr/>
      </p:nvGrpSpPr>
      <p:grpSpPr bwMode="auto">
        <a:xfrm>
          <a:off x="0" y="0"/>
          <a:ext cx="0" cy="0"/>
          <a:chOff x="0" y="0"/>
          <a:chExt cx="0" cy="0"/>
        </a:xfrm>
      </p:grpSpPr>
      <p:sp>
        <p:nvSpPr>
          <p:cNvPr id="4" name="Titel 1"/>
          <p:cNvSpPr>
            <a:spLocks noGrp="1"/>
          </p:cNvSpPr>
          <p:nvPr>
            <p:ph type="title"/>
          </p:nvPr>
        </p:nvSpPr>
        <p:spPr bwMode="auto">
          <a:xfrm>
            <a:off x="609600" y="941680"/>
            <a:ext cx="10972800" cy="1143000"/>
          </a:xfrm>
        </p:spPr>
        <p:txBody>
          <a:bodyPr/>
          <a:lstStyle/>
          <a:p>
            <a:pPr>
              <a:defRPr/>
            </a:pPr>
            <a:r>
              <a:rPr lang="de-DE"/>
              <a:t>Titelmasterformat durch Klicken bearbeiten</a:t>
            </a:r>
          </a:p>
        </p:txBody>
      </p:sp>
      <p:sp>
        <p:nvSpPr>
          <p:cNvPr id="5" name="Inhaltsplatzhalter 2"/>
          <p:cNvSpPr>
            <a:spLocks noGrp="1"/>
          </p:cNvSpPr>
          <p:nvPr>
            <p:ph idx="1"/>
          </p:nvPr>
        </p:nvSpPr>
        <p:spPr bwMode="auto">
          <a:xfrm>
            <a:off x="609600" y="2148043"/>
            <a:ext cx="10972800" cy="4117975"/>
          </a:xfrm>
        </p:spPr>
        <p:txBody>
          <a:bodyPr/>
          <a:lstStyle/>
          <a:p>
            <a:pPr lvl="0">
              <a:defRPr/>
            </a:pPr>
            <a:r>
              <a:rPr lang="de-DE"/>
              <a:t>Formatvorlagen des Textmasters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p>
        </p:txBody>
      </p:sp>
      <p:sp>
        <p:nvSpPr>
          <p:cNvPr id="6"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7"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8"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type="secHead" preserve="1" userDrawn="1">
  <p:cSld name="Abschnittsüberschrift">
    <p:spTree>
      <p:nvGrpSpPr>
        <p:cNvPr id="1" name=""/>
        <p:cNvGrpSpPr/>
        <p:nvPr/>
      </p:nvGrpSpPr>
      <p:grpSpPr bwMode="auto">
        <a:xfrm>
          <a:off x="0" y="0"/>
          <a:ext cx="0" cy="0"/>
          <a:chOff x="0" y="0"/>
          <a:chExt cx="0" cy="0"/>
        </a:xfrm>
      </p:grpSpPr>
      <p:sp>
        <p:nvSpPr>
          <p:cNvPr id="4" name="Titel 1"/>
          <p:cNvSpPr>
            <a:spLocks noGrp="1"/>
          </p:cNvSpPr>
          <p:nvPr>
            <p:ph type="title"/>
          </p:nvPr>
        </p:nvSpPr>
        <p:spPr bwMode="auto">
          <a:xfrm>
            <a:off x="963084" y="3258789"/>
            <a:ext cx="10363200" cy="1362075"/>
          </a:xfrm>
        </p:spPr>
        <p:txBody>
          <a:bodyPr anchor="t"/>
          <a:lstStyle>
            <a:lvl1pPr algn="l">
              <a:defRPr sz="4000" b="0" cap="all"/>
            </a:lvl1pPr>
          </a:lstStyle>
          <a:p>
            <a:pPr>
              <a:defRPr/>
            </a:pPr>
            <a:r>
              <a:rPr lang="de-DE"/>
              <a:t>Titelmasterformat durch Klicken bearbeiten</a:t>
            </a:r>
          </a:p>
        </p:txBody>
      </p:sp>
      <p:sp>
        <p:nvSpPr>
          <p:cNvPr id="5" name="Textplatzhalter 2"/>
          <p:cNvSpPr>
            <a:spLocks noGrp="1"/>
          </p:cNvSpPr>
          <p:nvPr>
            <p:ph type="body" idx="1"/>
          </p:nvPr>
        </p:nvSpPr>
        <p:spPr bwMode="auto">
          <a:xfrm>
            <a:off x="963084" y="1758602"/>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de-DE"/>
              <a:t>Formatvorlagen des Textmasters bearbeiten</a:t>
            </a:r>
            <a:endParaRPr/>
          </a:p>
        </p:txBody>
      </p:sp>
      <p:sp>
        <p:nvSpPr>
          <p:cNvPr id="6"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7"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8"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type="twoObj" preserve="1" userDrawn="1">
  <p:cSld name="Zwei Inhalte">
    <p:spTree>
      <p:nvGrpSpPr>
        <p:cNvPr id="1" name=""/>
        <p:cNvGrpSpPr/>
        <p:nvPr/>
      </p:nvGrpSpPr>
      <p:grpSpPr bwMode="auto">
        <a:xfrm>
          <a:off x="0" y="0"/>
          <a:ext cx="0" cy="0"/>
          <a:chOff x="0" y="0"/>
          <a:chExt cx="0" cy="0"/>
        </a:xfrm>
      </p:grpSpPr>
      <p:sp>
        <p:nvSpPr>
          <p:cNvPr id="4" name="Titel 1"/>
          <p:cNvSpPr>
            <a:spLocks noGrp="1"/>
          </p:cNvSpPr>
          <p:nvPr>
            <p:ph type="title"/>
          </p:nvPr>
        </p:nvSpPr>
        <p:spPr bwMode="auto">
          <a:xfrm>
            <a:off x="609600" y="941680"/>
            <a:ext cx="10972800" cy="1143000"/>
          </a:xfrm>
        </p:spPr>
        <p:txBody>
          <a:bodyPr/>
          <a:lstStyle/>
          <a:p>
            <a:pPr>
              <a:defRPr/>
            </a:pPr>
            <a:r>
              <a:rPr lang="de-DE"/>
              <a:t>Titelmasterformat durch Klicken bearbeiten</a:t>
            </a:r>
          </a:p>
        </p:txBody>
      </p:sp>
      <p:sp>
        <p:nvSpPr>
          <p:cNvPr id="5" name="Inhaltsplatzhalter 2"/>
          <p:cNvSpPr>
            <a:spLocks noGrp="1"/>
          </p:cNvSpPr>
          <p:nvPr>
            <p:ph sz="half" idx="1"/>
          </p:nvPr>
        </p:nvSpPr>
        <p:spPr bwMode="auto">
          <a:xfrm>
            <a:off x="609600" y="1996253"/>
            <a:ext cx="5384800" cy="425900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de-DE"/>
              <a:t>Formatvorlagen des Textmasters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p>
        </p:txBody>
      </p:sp>
      <p:sp>
        <p:nvSpPr>
          <p:cNvPr id="6" name="Inhaltsplatzhalter 3"/>
          <p:cNvSpPr>
            <a:spLocks noGrp="1"/>
          </p:cNvSpPr>
          <p:nvPr>
            <p:ph sz="half" idx="2"/>
          </p:nvPr>
        </p:nvSpPr>
        <p:spPr bwMode="auto">
          <a:xfrm>
            <a:off x="6197600" y="1996253"/>
            <a:ext cx="5384800" cy="425900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de-DE"/>
              <a:t>Formatvorlagen des Textmasters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p>
        </p:txBody>
      </p:sp>
      <p:sp>
        <p:nvSpPr>
          <p:cNvPr id="7"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8"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9"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type="twoTxTwoObj" preserve="1" userDrawn="1">
  <p:cSld name="Vergleich">
    <p:spTree>
      <p:nvGrpSpPr>
        <p:cNvPr id="1" name=""/>
        <p:cNvGrpSpPr/>
        <p:nvPr/>
      </p:nvGrpSpPr>
      <p:grpSpPr bwMode="auto">
        <a:xfrm>
          <a:off x="0" y="0"/>
          <a:ext cx="0" cy="0"/>
          <a:chOff x="0" y="0"/>
          <a:chExt cx="0" cy="0"/>
        </a:xfrm>
      </p:grpSpPr>
      <p:sp>
        <p:nvSpPr>
          <p:cNvPr id="4" name="Titel 1"/>
          <p:cNvSpPr>
            <a:spLocks noGrp="1"/>
          </p:cNvSpPr>
          <p:nvPr>
            <p:ph type="title"/>
          </p:nvPr>
        </p:nvSpPr>
        <p:spPr bwMode="auto">
          <a:xfrm>
            <a:off x="609600" y="973954"/>
            <a:ext cx="10972800" cy="1143000"/>
          </a:xfrm>
        </p:spPr>
        <p:txBody>
          <a:bodyPr/>
          <a:lstStyle>
            <a:lvl1pPr>
              <a:defRPr/>
            </a:lvl1pPr>
          </a:lstStyle>
          <a:p>
            <a:pPr>
              <a:defRPr/>
            </a:pPr>
            <a:r>
              <a:rPr lang="de-DE"/>
              <a:t>Titelmasterformat durch Klicken bearbeiten</a:t>
            </a:r>
          </a:p>
        </p:txBody>
      </p:sp>
      <p:sp>
        <p:nvSpPr>
          <p:cNvPr id="5" name="Textplatzhalter 2"/>
          <p:cNvSpPr>
            <a:spLocks noGrp="1"/>
          </p:cNvSpPr>
          <p:nvPr>
            <p:ph type="body" idx="1"/>
          </p:nvPr>
        </p:nvSpPr>
        <p:spPr bwMode="auto">
          <a:xfrm>
            <a:off x="609600" y="2215219"/>
            <a:ext cx="5386917" cy="639762"/>
          </a:xfrm>
        </p:spPr>
        <p:txBody>
          <a:bodyPr anchor="b"/>
          <a:lstStyle>
            <a:lvl1pPr marL="0" indent="0">
              <a:buNone/>
              <a:defRPr sz="2400" b="0">
                <a:latin typeface="Delicious-Bold"/>
                <a:cs typeface="Delicious-Bold"/>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de-DE"/>
              <a:t>Formatvorlagen des Textmasters bearbeiten</a:t>
            </a:r>
            <a:endParaRPr/>
          </a:p>
        </p:txBody>
      </p:sp>
      <p:sp>
        <p:nvSpPr>
          <p:cNvPr id="6" name="Inhaltsplatzhalter 3"/>
          <p:cNvSpPr>
            <a:spLocks noGrp="1"/>
          </p:cNvSpPr>
          <p:nvPr>
            <p:ph sz="half" idx="2"/>
          </p:nvPr>
        </p:nvSpPr>
        <p:spPr bwMode="auto">
          <a:xfrm>
            <a:off x="609600" y="2936841"/>
            <a:ext cx="5386917" cy="3307659"/>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de-DE"/>
              <a:t>Formatvorlagen des Textmasters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p>
        </p:txBody>
      </p:sp>
      <p:sp>
        <p:nvSpPr>
          <p:cNvPr id="7" name="Textplatzhalter 4"/>
          <p:cNvSpPr>
            <a:spLocks noGrp="1"/>
          </p:cNvSpPr>
          <p:nvPr>
            <p:ph type="body" sz="quarter" idx="3"/>
          </p:nvPr>
        </p:nvSpPr>
        <p:spPr bwMode="auto">
          <a:xfrm>
            <a:off x="6193368" y="2215219"/>
            <a:ext cx="5389033" cy="639762"/>
          </a:xfrm>
        </p:spPr>
        <p:txBody>
          <a:bodyPr anchor="b"/>
          <a:lstStyle>
            <a:lvl1pPr marL="0" indent="0">
              <a:buNone/>
              <a:defRPr sz="2400" b="0">
                <a:latin typeface="Delicious-Bold"/>
                <a:cs typeface="Delicious-Bold"/>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de-DE"/>
              <a:t>Formatvorlagen des Textmasters bearbeiten</a:t>
            </a:r>
            <a:endParaRPr/>
          </a:p>
        </p:txBody>
      </p:sp>
      <p:sp>
        <p:nvSpPr>
          <p:cNvPr id="8" name="Inhaltsplatzhalter 5"/>
          <p:cNvSpPr>
            <a:spLocks noGrp="1"/>
          </p:cNvSpPr>
          <p:nvPr>
            <p:ph sz="quarter" idx="4"/>
          </p:nvPr>
        </p:nvSpPr>
        <p:spPr bwMode="auto">
          <a:xfrm>
            <a:off x="6193368" y="2936842"/>
            <a:ext cx="5389033" cy="3307659"/>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de-DE"/>
              <a:t>Formatvorlagen des Textmasters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p>
        </p:txBody>
      </p:sp>
      <p:sp>
        <p:nvSpPr>
          <p:cNvPr id="9"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10"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11"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type="titleOnly" preserve="1" userDrawn="1">
  <p:cSld name="Nur Titel">
    <p:spTree>
      <p:nvGrpSpPr>
        <p:cNvPr id="1" name=""/>
        <p:cNvGrpSpPr/>
        <p:nvPr/>
      </p:nvGrpSpPr>
      <p:grpSpPr bwMode="auto">
        <a:xfrm>
          <a:off x="0" y="0"/>
          <a:ext cx="0" cy="0"/>
          <a:chOff x="0" y="0"/>
          <a:chExt cx="0" cy="0"/>
        </a:xfrm>
      </p:grpSpPr>
      <p:sp>
        <p:nvSpPr>
          <p:cNvPr id="4" name="Titel 1"/>
          <p:cNvSpPr>
            <a:spLocks noGrp="1"/>
          </p:cNvSpPr>
          <p:nvPr>
            <p:ph type="title"/>
          </p:nvPr>
        </p:nvSpPr>
        <p:spPr bwMode="auto">
          <a:xfrm>
            <a:off x="609600" y="930922"/>
            <a:ext cx="10972800" cy="1143000"/>
          </a:xfrm>
        </p:spPr>
        <p:txBody>
          <a:bodyPr/>
          <a:lstStyle/>
          <a:p>
            <a:pPr>
              <a:defRPr/>
            </a:pPr>
            <a:r>
              <a:rPr lang="de-DE"/>
              <a:t>Titelmasterformat durch Klicken bearbeiten</a:t>
            </a:r>
          </a:p>
        </p:txBody>
      </p:sp>
      <p:sp>
        <p:nvSpPr>
          <p:cNvPr id="5"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6"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7"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type="blank" preserve="1" userDrawn="1">
  <p:cSld name="Leer">
    <p:spTree>
      <p:nvGrpSpPr>
        <p:cNvPr id="1" name=""/>
        <p:cNvGrpSpPr/>
        <p:nvPr/>
      </p:nvGrpSpPr>
      <p:grpSpPr bwMode="auto">
        <a:xfrm>
          <a:off x="0" y="0"/>
          <a:ext cx="0" cy="0"/>
          <a:chOff x="0" y="0"/>
          <a:chExt cx="0" cy="0"/>
        </a:xfrm>
      </p:grpSpPr>
      <p:sp>
        <p:nvSpPr>
          <p:cNvPr id="4"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5"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6"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type="objTx" preserve="1" userDrawn="1">
  <p:cSld name="Inhalt mit Beschriftung">
    <p:spTree>
      <p:nvGrpSpPr>
        <p:cNvPr id="1" name=""/>
        <p:cNvGrpSpPr/>
        <p:nvPr/>
      </p:nvGrpSpPr>
      <p:grpSpPr bwMode="auto">
        <a:xfrm>
          <a:off x="0" y="0"/>
          <a:ext cx="0" cy="0"/>
          <a:chOff x="0" y="0"/>
          <a:chExt cx="0" cy="0"/>
        </a:xfrm>
      </p:grpSpPr>
      <p:sp>
        <p:nvSpPr>
          <p:cNvPr id="4" name="Titel 1"/>
          <p:cNvSpPr>
            <a:spLocks noGrp="1"/>
          </p:cNvSpPr>
          <p:nvPr>
            <p:ph type="title"/>
          </p:nvPr>
        </p:nvSpPr>
        <p:spPr bwMode="auto">
          <a:xfrm>
            <a:off x="609601" y="914176"/>
            <a:ext cx="4011084" cy="1162050"/>
          </a:xfrm>
        </p:spPr>
        <p:txBody>
          <a:bodyPr anchor="b"/>
          <a:lstStyle>
            <a:lvl1pPr algn="l">
              <a:defRPr sz="2000" b="0"/>
            </a:lvl1pPr>
          </a:lstStyle>
          <a:p>
            <a:pPr>
              <a:defRPr/>
            </a:pPr>
            <a:r>
              <a:rPr lang="de-DE"/>
              <a:t>Titelmasterformat durch Klicken bearbeiten</a:t>
            </a:r>
          </a:p>
        </p:txBody>
      </p:sp>
      <p:sp>
        <p:nvSpPr>
          <p:cNvPr id="5" name="Inhaltsplatzhalter 2"/>
          <p:cNvSpPr>
            <a:spLocks noGrp="1"/>
          </p:cNvSpPr>
          <p:nvPr>
            <p:ph idx="1"/>
          </p:nvPr>
        </p:nvSpPr>
        <p:spPr bwMode="auto">
          <a:xfrm>
            <a:off x="4766732" y="946673"/>
            <a:ext cx="6815667" cy="517949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de-DE"/>
              <a:t>Formatvorlagen des Textmasters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p>
        </p:txBody>
      </p:sp>
      <p:sp>
        <p:nvSpPr>
          <p:cNvPr id="6" name="Textplatzhalter 3"/>
          <p:cNvSpPr>
            <a:spLocks noGrp="1"/>
          </p:cNvSpPr>
          <p:nvPr>
            <p:ph type="body" sz="half" idx="2"/>
          </p:nvPr>
        </p:nvSpPr>
        <p:spPr bwMode="auto">
          <a:xfrm>
            <a:off x="609601" y="2076226"/>
            <a:ext cx="4011084" cy="404993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de-DE"/>
              <a:t>Formatvorlagen des Textmasters bearbeiten</a:t>
            </a:r>
            <a:endParaRPr/>
          </a:p>
        </p:txBody>
      </p:sp>
      <p:sp>
        <p:nvSpPr>
          <p:cNvPr id="7"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8"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9"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type="picTx" preserve="1" userDrawn="1">
  <p:cSld name="Bild mit Beschriftung">
    <p:spTree>
      <p:nvGrpSpPr>
        <p:cNvPr id="1" name=""/>
        <p:cNvGrpSpPr/>
        <p:nvPr/>
      </p:nvGrpSpPr>
      <p:grpSpPr bwMode="auto">
        <a:xfrm>
          <a:off x="0" y="0"/>
          <a:ext cx="0" cy="0"/>
          <a:chOff x="0" y="0"/>
          <a:chExt cx="0" cy="0"/>
        </a:xfrm>
      </p:grpSpPr>
      <p:sp>
        <p:nvSpPr>
          <p:cNvPr id="4" name="Titel 1"/>
          <p:cNvSpPr>
            <a:spLocks noGrp="1"/>
          </p:cNvSpPr>
          <p:nvPr>
            <p:ph type="title"/>
          </p:nvPr>
        </p:nvSpPr>
        <p:spPr bwMode="auto">
          <a:xfrm>
            <a:off x="2389717" y="4996008"/>
            <a:ext cx="7315200" cy="566738"/>
          </a:xfrm>
        </p:spPr>
        <p:txBody>
          <a:bodyPr anchor="b"/>
          <a:lstStyle>
            <a:lvl1pPr algn="l">
              <a:defRPr sz="2000" b="0"/>
            </a:lvl1pPr>
          </a:lstStyle>
          <a:p>
            <a:pPr>
              <a:defRPr/>
            </a:pPr>
            <a:r>
              <a:rPr lang="de-DE"/>
              <a:t>Titelmasterformat durch Klicken bearbeiten</a:t>
            </a:r>
          </a:p>
        </p:txBody>
      </p:sp>
      <p:sp>
        <p:nvSpPr>
          <p:cNvPr id="5" name="Bildplatzhalter 2"/>
          <p:cNvSpPr>
            <a:spLocks noGrp="1"/>
          </p:cNvSpPr>
          <p:nvPr>
            <p:ph type="pic" idx="1"/>
          </p:nvPr>
        </p:nvSpPr>
        <p:spPr bwMode="auto">
          <a:xfrm>
            <a:off x="2389717" y="1000461"/>
            <a:ext cx="7315200" cy="3922522"/>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defRPr/>
            </a:pPr>
            <a:r>
              <a:rPr lang="de-DE"/>
              <a:t>Bild durch Klicken auf Symbol hinzufügen</a:t>
            </a:r>
            <a:endParaRPr/>
          </a:p>
        </p:txBody>
      </p:sp>
      <p:sp>
        <p:nvSpPr>
          <p:cNvPr id="6" name="Textplatzhalter 3"/>
          <p:cNvSpPr>
            <a:spLocks noGrp="1"/>
          </p:cNvSpPr>
          <p:nvPr>
            <p:ph type="body" sz="half" idx="2"/>
          </p:nvPr>
        </p:nvSpPr>
        <p:spPr bwMode="auto">
          <a:xfrm>
            <a:off x="2389717" y="5562746"/>
            <a:ext cx="7315200" cy="65749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de-DE"/>
              <a:t>Formatvorlagen des Textmasters bearbeiten</a:t>
            </a:r>
            <a:endParaRPr/>
          </a:p>
        </p:txBody>
      </p:sp>
      <p:sp>
        <p:nvSpPr>
          <p:cNvPr id="7" name="Datumsplatzhalter 3"/>
          <p:cNvSpPr>
            <a:spLocks noGrp="1"/>
          </p:cNvSpPr>
          <p:nvPr>
            <p:ph type="dt" sz="half" idx="10"/>
          </p:nvPr>
        </p:nvSpPr>
        <p:spPr bwMode="auto">
          <a:xfrm>
            <a:off x="609600" y="6356351"/>
            <a:ext cx="2844800" cy="365125"/>
          </a:xfrm>
          <a:prstGeom prst="rect">
            <a:avLst/>
          </a:prstGeom>
        </p:spPr>
        <p:txBody>
          <a:bodyPr/>
          <a:lstStyle>
            <a:lvl1pPr>
              <a:defRPr/>
            </a:lvl1pPr>
          </a:lstStyle>
          <a:p>
            <a:pPr>
              <a:defRPr/>
            </a:pPr>
            <a:fld id="{AAB4CDC0-1D11-4E79-B062-B77DC1A3DD99}" type="datetimeFigureOut">
              <a:rPr lang="de-DE"/>
              <a:t>18.11.2020</a:t>
            </a:fld>
            <a:endParaRPr lang="de-DE"/>
          </a:p>
        </p:txBody>
      </p:sp>
      <p:sp>
        <p:nvSpPr>
          <p:cNvPr id="8" name="Fußzeilenplatzhalter 4"/>
          <p:cNvSpPr>
            <a:spLocks noGrp="1"/>
          </p:cNvSpPr>
          <p:nvPr>
            <p:ph type="ftr" sz="quarter" idx="11"/>
          </p:nvPr>
        </p:nvSpPr>
        <p:spPr bwMode="auto">
          <a:xfrm>
            <a:off x="4165600" y="6356351"/>
            <a:ext cx="3860800" cy="365125"/>
          </a:xfrm>
          <a:prstGeom prst="rect">
            <a:avLst/>
          </a:prstGeom>
        </p:spPr>
        <p:txBody>
          <a:bodyPr/>
          <a:lstStyle>
            <a:lvl1pPr>
              <a:defRPr/>
            </a:lvl1pPr>
          </a:lstStyle>
          <a:p>
            <a:pPr>
              <a:defRPr/>
            </a:pPr>
            <a:endParaRPr lang="de-DE"/>
          </a:p>
        </p:txBody>
      </p:sp>
      <p:sp>
        <p:nvSpPr>
          <p:cNvPr id="9" name="Foliennummernplatzhalter 5"/>
          <p:cNvSpPr>
            <a:spLocks noGrp="1"/>
          </p:cNvSpPr>
          <p:nvPr>
            <p:ph type="sldNum" sz="quarter" idx="12"/>
          </p:nvPr>
        </p:nvSpPr>
        <p:spPr bwMode="auto">
          <a:xfrm>
            <a:off x="8737600" y="6356351"/>
            <a:ext cx="2844800" cy="365125"/>
          </a:xfrm>
          <a:prstGeom prst="rect">
            <a:avLst/>
          </a:prstGeom>
        </p:spPr>
        <p:txBody>
          <a:bodyPr/>
          <a:lstStyle>
            <a:lvl1pPr>
              <a:defRPr/>
            </a:lvl1pPr>
          </a:lstStyle>
          <a:p>
            <a:pPr>
              <a:defRPr/>
            </a:pPr>
            <a:fld id="{038E3D75-9BA3-42CB-8AED-0591D68FD6AD}" type="slidenum">
              <a:rPr lang="de-DE"/>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bwMode="auto">
        <a:xfrm>
          <a:off x="0" y="0"/>
          <a:ext cx="0" cy="0"/>
          <a:chOff x="0" y="0"/>
          <a:chExt cx="0" cy="0"/>
        </a:xfrm>
      </p:grpSpPr>
      <p:sp>
        <p:nvSpPr>
          <p:cNvPr id="4" name="Titelplatzhalter 1"/>
          <p:cNvSpPr>
            <a:spLocks noGrp="1"/>
          </p:cNvSpPr>
          <p:nvPr>
            <p:ph type="title"/>
          </p:nvPr>
        </p:nvSpPr>
        <p:spPr bwMode="auto">
          <a:xfrm>
            <a:off x="609600" y="565150"/>
            <a:ext cx="10972800" cy="1143000"/>
          </a:xfrm>
          <a:prstGeom prst="rect">
            <a:avLst/>
          </a:prstGeom>
          <a:noFill/>
          <a:ln>
            <a:noFill/>
          </a:ln>
        </p:spPr>
        <p:txBody>
          <a:bodyPr vert="horz" wrap="square" lIns="91440" tIns="45720" rIns="91440" bIns="45720" numCol="1" anchor="ctr" anchorCtr="0" compatLnSpc="1">
            <a:prstTxWarp prst="textNoShape">
              <a:avLst/>
            </a:prstTxWarp>
          </a:bodyPr>
          <a:lstStyle/>
          <a:p>
            <a:pPr lvl="0">
              <a:defRPr/>
            </a:pPr>
            <a:r>
              <a:rPr lang="de-DE"/>
              <a:t>Mastertitelformat bearbeiten</a:t>
            </a:r>
            <a:endParaRPr/>
          </a:p>
        </p:txBody>
      </p:sp>
      <p:sp>
        <p:nvSpPr>
          <p:cNvPr id="5" name="Textplatzhalter 2"/>
          <p:cNvSpPr>
            <a:spLocks noGrp="1"/>
          </p:cNvSpPr>
          <p:nvPr>
            <p:ph type="body" idx="1"/>
          </p:nvPr>
        </p:nvSpPr>
        <p:spPr bwMode="auto">
          <a:xfrm>
            <a:off x="609600" y="2008189"/>
            <a:ext cx="10972800" cy="4117975"/>
          </a:xfrm>
          <a:prstGeom prst="rect">
            <a:avLst/>
          </a:prstGeom>
          <a:noFill/>
          <a:ln>
            <a:noFill/>
          </a:ln>
        </p:spPr>
        <p:txBody>
          <a:bodyPr vert="horz" wrap="square" lIns="91440" tIns="45720" rIns="91440" bIns="45720" numCol="1" anchor="t" anchorCtr="0" compatLnSpc="1">
            <a:prstTxWarp prst="textNoShape">
              <a:avLst/>
            </a:prstTxWarp>
          </a:bodyPr>
          <a:lstStyle/>
          <a:p>
            <a:pPr lvl="0">
              <a:defRPr/>
            </a:pPr>
            <a:r>
              <a:rPr lang="de-DE"/>
              <a:t>Mastertextformat bearbeiten</a:t>
            </a:r>
            <a:endParaRPr/>
          </a:p>
          <a:p>
            <a:pPr lvl="1">
              <a:defRPr/>
            </a:pPr>
            <a:r>
              <a:rPr lang="de-DE"/>
              <a:t>Zweite Ebene</a:t>
            </a:r>
            <a:endParaRPr/>
          </a:p>
          <a:p>
            <a:pPr lvl="2">
              <a:defRPr/>
            </a:pPr>
            <a:r>
              <a:rPr lang="de-DE"/>
              <a:t>Dritte Ebene</a:t>
            </a:r>
            <a:endParaRPr/>
          </a:p>
          <a:p>
            <a:pPr lvl="3">
              <a:defRPr/>
            </a:pPr>
            <a:r>
              <a:rPr lang="de-DE"/>
              <a:t>Vierte Ebene</a:t>
            </a:r>
            <a:endParaRPr/>
          </a:p>
          <a:p>
            <a:pPr lvl="4">
              <a:defRPr/>
            </a:pPr>
            <a:r>
              <a:rPr lang="de-DE"/>
              <a:t>Fünfte Ebene</a:t>
            </a:r>
            <a:endParaRPr/>
          </a:p>
        </p:txBody>
      </p:sp>
      <p:pic>
        <p:nvPicPr>
          <p:cNvPr id="6" name="Grafik 10"/>
          <p:cNvPicPr>
            <a:picLocks noChangeAspect="1"/>
          </p:cNvPicPr>
          <p:nvPr userDrawn="1"/>
        </p:nvPicPr>
        <p:blipFill>
          <a:blip r:embed="rId14"/>
          <a:stretch/>
        </p:blipFill>
        <p:spPr bwMode="auto">
          <a:xfrm>
            <a:off x="10617200" y="154314"/>
            <a:ext cx="1270000" cy="548155"/>
          </a:xfrm>
          <a:prstGeom prst="rect">
            <a:avLst/>
          </a:prstGeom>
          <a:blipFill>
            <a:blip r:embed="rId15"/>
            <a:stretch/>
          </a:blipFill>
          <a:ln>
            <a:noFill/>
          </a:ln>
        </p:spPr>
      </p:pic>
      <p:cxnSp>
        <p:nvCxnSpPr>
          <p:cNvPr id="7" name="Gerade Verbindung 12"/>
          <p:cNvCxnSpPr>
            <a:cxnSpLocks/>
          </p:cNvCxnSpPr>
          <p:nvPr/>
        </p:nvCxnSpPr>
        <p:spPr bwMode="auto">
          <a:xfrm>
            <a:off x="0" y="839788"/>
            <a:ext cx="12192000" cy="0"/>
          </a:xfrm>
          <a:prstGeom prst="line">
            <a:avLst/>
          </a:prstGeom>
          <a:ln w="31750">
            <a:solidFill>
              <a:srgbClr val="843144"/>
            </a:solidFill>
          </a:ln>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a:spcBef>
          <a:spcPts val="0"/>
        </a:spcBef>
        <a:spcAft>
          <a:spcPts val="0"/>
        </a:spcAft>
        <a:defRPr sz="4400">
          <a:solidFill>
            <a:srgbClr val="843144"/>
          </a:solidFill>
          <a:latin typeface="Candara"/>
          <a:ea typeface="ＭＳ Ｐゴシック"/>
          <a:cs typeface="Candara"/>
        </a:defRPr>
      </a:lvl1pPr>
      <a:lvl2pPr algn="ctr" defTabSz="457200">
        <a:spcBef>
          <a:spcPts val="0"/>
        </a:spcBef>
        <a:spcAft>
          <a:spcPts val="0"/>
        </a:spcAft>
        <a:defRPr sz="4400">
          <a:solidFill>
            <a:srgbClr val="843144"/>
          </a:solidFill>
          <a:latin typeface="Candara"/>
          <a:ea typeface="ＭＳ Ｐゴシック"/>
          <a:cs typeface="Candara"/>
        </a:defRPr>
      </a:lvl2pPr>
      <a:lvl3pPr algn="ctr" defTabSz="457200">
        <a:spcBef>
          <a:spcPts val="0"/>
        </a:spcBef>
        <a:spcAft>
          <a:spcPts val="0"/>
        </a:spcAft>
        <a:defRPr sz="4400">
          <a:solidFill>
            <a:srgbClr val="843144"/>
          </a:solidFill>
          <a:latin typeface="Candara"/>
          <a:ea typeface="ＭＳ Ｐゴシック"/>
          <a:cs typeface="Candara"/>
        </a:defRPr>
      </a:lvl3pPr>
      <a:lvl4pPr algn="ctr" defTabSz="457200">
        <a:spcBef>
          <a:spcPts val="0"/>
        </a:spcBef>
        <a:spcAft>
          <a:spcPts val="0"/>
        </a:spcAft>
        <a:defRPr sz="4400">
          <a:solidFill>
            <a:srgbClr val="843144"/>
          </a:solidFill>
          <a:latin typeface="Candara"/>
          <a:ea typeface="ＭＳ Ｐゴシック"/>
          <a:cs typeface="Candara"/>
        </a:defRPr>
      </a:lvl4pPr>
      <a:lvl5pPr algn="ctr" defTabSz="457200">
        <a:spcBef>
          <a:spcPts val="0"/>
        </a:spcBef>
        <a:spcAft>
          <a:spcPts val="0"/>
        </a:spcAft>
        <a:defRPr sz="4400">
          <a:solidFill>
            <a:srgbClr val="843144"/>
          </a:solidFill>
          <a:latin typeface="Candara"/>
          <a:ea typeface="ＭＳ Ｐゴシック"/>
          <a:cs typeface="Candara"/>
        </a:defRPr>
      </a:lvl5pPr>
      <a:lvl6pPr marL="457200" algn="ctr" defTabSz="457200">
        <a:spcBef>
          <a:spcPts val="0"/>
        </a:spcBef>
        <a:spcAft>
          <a:spcPts val="0"/>
        </a:spcAft>
        <a:defRPr sz="4400">
          <a:solidFill>
            <a:srgbClr val="AE4D42"/>
          </a:solidFill>
          <a:latin typeface="Delicious-Bold"/>
          <a:ea typeface="ＭＳ Ｐゴシック"/>
        </a:defRPr>
      </a:lvl6pPr>
      <a:lvl7pPr marL="914400" algn="ctr" defTabSz="457200">
        <a:spcBef>
          <a:spcPts val="0"/>
        </a:spcBef>
        <a:spcAft>
          <a:spcPts val="0"/>
        </a:spcAft>
        <a:defRPr sz="4400">
          <a:solidFill>
            <a:srgbClr val="AE4D42"/>
          </a:solidFill>
          <a:latin typeface="Delicious-Bold"/>
          <a:ea typeface="ＭＳ Ｐゴシック"/>
        </a:defRPr>
      </a:lvl7pPr>
      <a:lvl8pPr marL="1371600" algn="ctr" defTabSz="457200">
        <a:spcBef>
          <a:spcPts val="0"/>
        </a:spcBef>
        <a:spcAft>
          <a:spcPts val="0"/>
        </a:spcAft>
        <a:defRPr sz="4400">
          <a:solidFill>
            <a:srgbClr val="AE4D42"/>
          </a:solidFill>
          <a:latin typeface="Delicious-Bold"/>
          <a:ea typeface="ＭＳ Ｐゴシック"/>
        </a:defRPr>
      </a:lvl8pPr>
      <a:lvl9pPr marL="1828800" algn="ctr" defTabSz="457200">
        <a:spcBef>
          <a:spcPts val="0"/>
        </a:spcBef>
        <a:spcAft>
          <a:spcPts val="0"/>
        </a:spcAft>
        <a:defRPr sz="4400">
          <a:solidFill>
            <a:srgbClr val="AE4D42"/>
          </a:solidFill>
          <a:latin typeface="Delicious-Bold"/>
          <a:ea typeface="ＭＳ Ｐゴシック"/>
        </a:defRPr>
      </a:lvl9pPr>
    </p:titleStyle>
    <p:bodyStyle>
      <a:lvl1pPr marL="342900" indent="-342900" algn="l" defTabSz="457200">
        <a:spcBef>
          <a:spcPts val="0"/>
        </a:spcBef>
        <a:spcAft>
          <a:spcPts val="0"/>
        </a:spcAft>
        <a:buFont typeface="Arial"/>
        <a:buChar char="•"/>
        <a:defRPr sz="3200">
          <a:solidFill>
            <a:schemeClr val="tx1"/>
          </a:solidFill>
          <a:latin typeface="Candara"/>
          <a:ea typeface="ＭＳ Ｐゴシック"/>
          <a:cs typeface="Candara"/>
        </a:defRPr>
      </a:lvl1pPr>
      <a:lvl2pPr marL="742950" indent="-285750" algn="l" defTabSz="457200">
        <a:spcBef>
          <a:spcPts val="0"/>
        </a:spcBef>
        <a:spcAft>
          <a:spcPts val="0"/>
        </a:spcAft>
        <a:buFont typeface="Arial"/>
        <a:buChar char="–"/>
        <a:defRPr sz="2800">
          <a:solidFill>
            <a:schemeClr val="tx1"/>
          </a:solidFill>
          <a:latin typeface="Candara"/>
          <a:ea typeface="ＭＳ Ｐゴシック"/>
          <a:cs typeface="Candara"/>
        </a:defRPr>
      </a:lvl2pPr>
      <a:lvl3pPr marL="1143000" indent="-228600" algn="l" defTabSz="457200">
        <a:spcBef>
          <a:spcPts val="0"/>
        </a:spcBef>
        <a:spcAft>
          <a:spcPts val="0"/>
        </a:spcAft>
        <a:buFont typeface="Arial"/>
        <a:buChar char="•"/>
        <a:defRPr sz="2400">
          <a:solidFill>
            <a:schemeClr val="tx1"/>
          </a:solidFill>
          <a:latin typeface="Candara"/>
          <a:ea typeface="ＭＳ Ｐゴシック"/>
          <a:cs typeface="Candara"/>
        </a:defRPr>
      </a:lvl3pPr>
      <a:lvl4pPr marL="1600200" indent="-228600" algn="l" defTabSz="457200">
        <a:spcBef>
          <a:spcPts val="0"/>
        </a:spcBef>
        <a:spcAft>
          <a:spcPts val="0"/>
        </a:spcAft>
        <a:buFont typeface="Arial"/>
        <a:buChar char="–"/>
        <a:defRPr sz="2000">
          <a:solidFill>
            <a:schemeClr val="tx1"/>
          </a:solidFill>
          <a:latin typeface="Candara"/>
          <a:ea typeface="ＭＳ Ｐゴシック"/>
          <a:cs typeface="Candara"/>
        </a:defRPr>
      </a:lvl4pPr>
      <a:lvl5pPr marL="2057400" indent="-228600" algn="l" defTabSz="457200">
        <a:spcBef>
          <a:spcPts val="0"/>
        </a:spcBef>
        <a:spcAft>
          <a:spcPts val="0"/>
        </a:spcAft>
        <a:buFont typeface="Arial"/>
        <a:buChar char="»"/>
        <a:defRPr sz="2000">
          <a:solidFill>
            <a:schemeClr val="tx1"/>
          </a:solidFill>
          <a:latin typeface="Candara"/>
          <a:ea typeface="ＭＳ Ｐゴシック"/>
          <a:cs typeface="Candara"/>
        </a:defRPr>
      </a:lvl5pPr>
      <a:lvl6pPr marL="2514600" indent="-228600" algn="l" defTabSz="457200">
        <a:spcBef>
          <a:spcPts val="0"/>
        </a:spcBef>
        <a:buFont typeface="Arial"/>
        <a:buChar char="•"/>
        <a:defRPr sz="2000">
          <a:solidFill>
            <a:schemeClr val="tx1"/>
          </a:solidFill>
          <a:latin typeface="+mn-lt"/>
          <a:ea typeface="+mn-ea"/>
          <a:cs typeface="+mn-cs"/>
        </a:defRPr>
      </a:lvl6pPr>
      <a:lvl7pPr marL="2971800" indent="-228600" algn="l" defTabSz="457200">
        <a:spcBef>
          <a:spcPts val="0"/>
        </a:spcBef>
        <a:buFont typeface="Arial"/>
        <a:buChar char="•"/>
        <a:defRPr sz="2000">
          <a:solidFill>
            <a:schemeClr val="tx1"/>
          </a:solidFill>
          <a:latin typeface="+mn-lt"/>
          <a:ea typeface="+mn-ea"/>
          <a:cs typeface="+mn-cs"/>
        </a:defRPr>
      </a:lvl7pPr>
      <a:lvl8pPr marL="3429000" indent="-228600" algn="l" defTabSz="457200">
        <a:spcBef>
          <a:spcPts val="0"/>
        </a:spcBef>
        <a:buFont typeface="Arial"/>
        <a:buChar char="•"/>
        <a:defRPr sz="2000">
          <a:solidFill>
            <a:schemeClr val="tx1"/>
          </a:solidFill>
          <a:latin typeface="+mn-lt"/>
          <a:ea typeface="+mn-ea"/>
          <a:cs typeface="+mn-cs"/>
        </a:defRPr>
      </a:lvl8pPr>
      <a:lvl9pPr marL="3886200" indent="-228600" algn="l" defTabSz="457200">
        <a:spcBef>
          <a:spcPts val="0"/>
        </a:spcBef>
        <a:buFont typeface="Arial"/>
        <a:buChar char="•"/>
        <a:defRPr sz="2000">
          <a:solidFill>
            <a:schemeClr val="tx1"/>
          </a:solidFill>
          <a:latin typeface="+mn-lt"/>
          <a:ea typeface="+mn-ea"/>
          <a:cs typeface="+mn-cs"/>
        </a:defRPr>
      </a:lvl9pPr>
    </p:bodyStyle>
    <p:otherStyle>
      <a:defPPr>
        <a:defRPr lang="de-DE"/>
      </a:defPPr>
      <a:lvl1pPr marL="0" algn="l" defTabSz="457200">
        <a:defRPr sz="1800">
          <a:solidFill>
            <a:schemeClr val="tx1"/>
          </a:solidFill>
          <a:latin typeface="+mn-lt"/>
          <a:ea typeface="+mn-ea"/>
          <a:cs typeface="+mn-cs"/>
        </a:defRPr>
      </a:lvl1pPr>
      <a:lvl2pPr marL="457200" algn="l" defTabSz="457200">
        <a:defRPr sz="1800">
          <a:solidFill>
            <a:schemeClr val="tx1"/>
          </a:solidFill>
          <a:latin typeface="+mn-lt"/>
          <a:ea typeface="+mn-ea"/>
          <a:cs typeface="+mn-cs"/>
        </a:defRPr>
      </a:lvl2pPr>
      <a:lvl3pPr marL="914400" algn="l" defTabSz="457200">
        <a:defRPr sz="1800">
          <a:solidFill>
            <a:schemeClr val="tx1"/>
          </a:solidFill>
          <a:latin typeface="+mn-lt"/>
          <a:ea typeface="+mn-ea"/>
          <a:cs typeface="+mn-cs"/>
        </a:defRPr>
      </a:lvl3pPr>
      <a:lvl4pPr marL="1371600" algn="l" defTabSz="457200">
        <a:defRPr sz="1800">
          <a:solidFill>
            <a:schemeClr val="tx1"/>
          </a:solidFill>
          <a:latin typeface="+mn-lt"/>
          <a:ea typeface="+mn-ea"/>
          <a:cs typeface="+mn-cs"/>
        </a:defRPr>
      </a:lvl4pPr>
      <a:lvl5pPr marL="1828800" algn="l" defTabSz="457200">
        <a:defRPr sz="1800">
          <a:solidFill>
            <a:schemeClr val="tx1"/>
          </a:solidFill>
          <a:latin typeface="+mn-lt"/>
          <a:ea typeface="+mn-ea"/>
          <a:cs typeface="+mn-cs"/>
        </a:defRPr>
      </a:lvl5pPr>
      <a:lvl6pPr marL="2286000" algn="l" defTabSz="457200">
        <a:defRPr sz="1800">
          <a:solidFill>
            <a:schemeClr val="tx1"/>
          </a:solidFill>
          <a:latin typeface="+mn-lt"/>
          <a:ea typeface="+mn-ea"/>
          <a:cs typeface="+mn-cs"/>
        </a:defRPr>
      </a:lvl6pPr>
      <a:lvl7pPr marL="2743200" algn="l" defTabSz="457200">
        <a:defRPr sz="1800">
          <a:solidFill>
            <a:schemeClr val="tx1"/>
          </a:solidFill>
          <a:latin typeface="+mn-lt"/>
          <a:ea typeface="+mn-ea"/>
          <a:cs typeface="+mn-cs"/>
        </a:defRPr>
      </a:lvl7pPr>
      <a:lvl8pPr marL="3200400" algn="l" defTabSz="457200">
        <a:defRPr sz="1800">
          <a:solidFill>
            <a:schemeClr val="tx1"/>
          </a:solidFill>
          <a:latin typeface="+mn-lt"/>
          <a:ea typeface="+mn-ea"/>
          <a:cs typeface="+mn-cs"/>
        </a:defRPr>
      </a:lvl8pPr>
      <a:lvl9pPr marL="3657600" algn="l" defTabSz="457200">
        <a:defRPr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https://opacplus.bsb-muenchen.de/metaopac/search;jsessionid=773AB982D14ADB2DB2ED5B7F1F04BCA6.touch03?View=default&amp;tpql=100%3d%22Melton%2c+Jim+%22" TargetMode="External"/><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hyperlink" Target="https://opacplus.bsb-muenchen.de/metaopac/search;jsessionid=773AB982D14ADB2DB2ED5B7F1F04BCA6.touch03?View=default&amp;tpql=100%3d%22Buxton%2c+Stephen+%22"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roups.google.com/g/xpathtester?pli=1" TargetMode="External"/><Relationship Id="rId2" Type="http://schemas.openxmlformats.org/officeDocument/2006/relationships/hyperlink" Target="http://www.xpathtester.com/xquery" TargetMode="External"/><Relationship Id="rId1" Type="http://schemas.openxmlformats.org/officeDocument/2006/relationships/slideLayout" Target="../slideLayouts/slideLayout12.xml"/><Relationship Id="rId4" Type="http://schemas.openxmlformats.org/officeDocument/2006/relationships/hyperlink" Target="https://basex.org/"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gitlab.rlp.net/teaching-dhlab/dmgk-modul-5b-xml/-/blob/master/Technology%20handbooks/Oxygen_Editor-UserManual.pdf"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hyperlink" Target="https://www.saxonica.com/products/products.xml" TargetMode="Externa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hyperlink" Target="https://www.form4.de/artikel/exist-db/" TargetMode="Externa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hyperlink" Target="https://www.form4.de/artikel/exist-db/" TargetMode="Externa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hyperlink" Target="https://www.youtube.com/embed/Yoc5h1zSddA" TargetMode="Externa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hyperlink" Target="https://teach.dariah.eu/course/view.php?id=32&amp;section=4"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basex.org/"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inf.ethz.ch/people/person-detail.MTIyMzcw.TGlzdC8zMDQsLTg3NDc3NjI0MQ==.html" TargetMode="External"/><Relationship Id="rId2" Type="http://schemas.openxmlformats.org/officeDocument/2006/relationships/hyperlink" Target="https://en.wikipedia.org/wiki/JSONiq" TargetMode="External"/><Relationship Id="rId1" Type="http://schemas.openxmlformats.org/officeDocument/2006/relationships/slideLayout" Target="../slideLayouts/slideLayout2.xml"/><Relationship Id="rId5" Type="http://schemas.openxmlformats.org/officeDocument/2006/relationships/hyperlink" Target="https://bit.ly/3jARuUU" TargetMode="External"/><Relationship Id="rId4" Type="http://schemas.openxmlformats.org/officeDocument/2006/relationships/hyperlink" Target="https://rumbledb.org/"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MonikaBarget/DigitalHistory/blob/master/README.md" TargetMode="External"/><Relationship Id="rId2" Type="http://schemas.openxmlformats.org/officeDocument/2006/relationships/hyperlink" Target="https://dhlab.hypotheses.org/1406"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hyperlink" Target="https://doi.org/10.1093/llc/fqz009"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6.JPG"/><Relationship Id="rId5" Type="http://schemas.openxmlformats.org/officeDocument/2006/relationships/hyperlink" Target="https://doi.org/10.1093/llc/fqz009"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093/llc/fqz009" TargetMode="External"/><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opacplus.bsb-muenchen.de/metaopac/search;jsessionid=773AB982D14ADB2DB2ED5B7F1F04BCA6.touch03?View=default&amp;tpql=100%3d%22Melton%2c+Jim+%22" TargetMode="External"/><Relationship Id="rId2" Type="http://schemas.openxmlformats.org/officeDocument/2006/relationships/image" Target="../media/image7.png"/><Relationship Id="rId1" Type="http://schemas.openxmlformats.org/officeDocument/2006/relationships/slideLayout" Target="../slideLayouts/slideLayout12.xml"/><Relationship Id="rId4" Type="http://schemas.openxmlformats.org/officeDocument/2006/relationships/hyperlink" Target="https://opacplus.bsb-muenchen.de/metaopac/search;jsessionid=773AB982D14ADB2DB2ED5B7F1F04BCA6.touch03?View=default&amp;tpql=100%3d%22Buxton%2c+Stephen+%22"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gitlab.rlp.net/teaching-dhlab/dmgk-modul-5b-xml/-/blob/master/Technology%20handbooks/XML-Flyer-Fortgeschrittene-II.pdf" TargetMode="External"/><Relationship Id="rId2" Type="http://schemas.openxmlformats.org/officeDocument/2006/relationships/hyperlink" Target="https://www.w3schools.com/xml/xquery_intro.asp" TargetMode="Externa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hyperlink" Target="https://www.w3schools.com/xml/xquery_syntax.asp" TargetMode="Externa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hyperlink" Target="https://www.w3schools.com/xml/xquery_syntax.asp" TargetMode="Externa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2" name="Grafik 1">
            <a:extLst>
              <a:ext uri="{FF2B5EF4-FFF2-40B4-BE49-F238E27FC236}">
                <a16:creationId xmlns:a16="http://schemas.microsoft.com/office/drawing/2014/main" id="{F151BA19-0861-4B83-84B7-A11FADB407C5}"/>
              </a:ext>
            </a:extLst>
          </p:cNvPr>
          <p:cNvPicPr>
            <a:picLocks noChangeAspect="1"/>
          </p:cNvPicPr>
          <p:nvPr/>
        </p:nvPicPr>
        <p:blipFill>
          <a:blip r:embed="rId2"/>
          <a:stretch>
            <a:fillRect/>
          </a:stretch>
        </p:blipFill>
        <p:spPr>
          <a:xfrm>
            <a:off x="191344" y="980727"/>
            <a:ext cx="10153128" cy="5711135"/>
          </a:xfrm>
          <a:prstGeom prst="rect">
            <a:avLst/>
          </a:prstGeom>
        </p:spPr>
      </p:pic>
      <p:sp>
        <p:nvSpPr>
          <p:cNvPr id="4" name="Titel 1"/>
          <p:cNvSpPr>
            <a:spLocks noGrp="1"/>
          </p:cNvSpPr>
          <p:nvPr>
            <p:ph type="ctrTitle"/>
          </p:nvPr>
        </p:nvSpPr>
        <p:spPr bwMode="auto">
          <a:xfrm>
            <a:off x="5760071" y="3140969"/>
            <a:ext cx="6431929" cy="2736304"/>
          </a:xfrm>
          <a:solidFill>
            <a:srgbClr val="893144"/>
          </a:solidFill>
        </p:spPr>
        <p:txBody>
          <a:bodyPr/>
          <a:lstStyle/>
          <a:p>
            <a:pPr algn="l">
              <a:spcBef>
                <a:spcPts val="600"/>
              </a:spcBef>
              <a:spcAft>
                <a:spcPts val="600"/>
              </a:spcAft>
              <a:defRPr/>
            </a:pPr>
            <a:r>
              <a:rPr lang="en-US" sz="3600" dirty="0">
                <a:solidFill>
                  <a:schemeClr val="bg1"/>
                </a:solidFill>
              </a:rPr>
              <a:t>Session 4: EXTENDED XML</a:t>
            </a:r>
            <a:br>
              <a:rPr lang="de-DE" sz="3600" dirty="0">
                <a:solidFill>
                  <a:schemeClr val="bg1"/>
                </a:solidFill>
              </a:rPr>
            </a:br>
            <a:br>
              <a:rPr lang="de-DE" sz="3600" dirty="0">
                <a:solidFill>
                  <a:schemeClr val="bg1"/>
                </a:solidFill>
              </a:rPr>
            </a:br>
            <a:r>
              <a:rPr lang="de-DE" sz="3600" dirty="0">
                <a:solidFill>
                  <a:schemeClr val="bg1"/>
                </a:solidFill>
              </a:rPr>
              <a:t>XML-Analyse mit </a:t>
            </a:r>
            <a:r>
              <a:rPr lang="de-DE" sz="3600" dirty="0" err="1">
                <a:solidFill>
                  <a:schemeClr val="bg1"/>
                </a:solidFill>
              </a:rPr>
              <a:t>Xquery</a:t>
            </a:r>
            <a:br>
              <a:rPr lang="de-DE" sz="3600" dirty="0">
                <a:solidFill>
                  <a:schemeClr val="bg1"/>
                </a:solidFill>
              </a:rPr>
            </a:br>
            <a:br>
              <a:rPr lang="de-DE" sz="3600" dirty="0">
                <a:solidFill>
                  <a:schemeClr val="bg1"/>
                </a:solidFill>
              </a:rPr>
            </a:br>
            <a:r>
              <a:rPr lang="de-DE" sz="2800" dirty="0">
                <a:solidFill>
                  <a:schemeClr val="bg1"/>
                </a:solidFill>
              </a:rPr>
              <a:t>Monika Barget, </a:t>
            </a:r>
            <a:r>
              <a:rPr lang="de-DE" sz="2800" dirty="0" err="1">
                <a:solidFill>
                  <a:schemeClr val="bg1"/>
                </a:solidFill>
              </a:rPr>
              <a:t>ieg</a:t>
            </a:r>
            <a:r>
              <a:rPr lang="de-DE" sz="2800" dirty="0">
                <a:solidFill>
                  <a:schemeClr val="bg1"/>
                </a:solidFill>
              </a:rPr>
              <a:t> </a:t>
            </a:r>
            <a:r>
              <a:rPr lang="de-DE" sz="2800" dirty="0" err="1">
                <a:solidFill>
                  <a:schemeClr val="bg1"/>
                </a:solidFill>
              </a:rPr>
              <a:t>Dh</a:t>
            </a:r>
            <a:r>
              <a:rPr lang="de-DE" sz="2800" dirty="0">
                <a:solidFill>
                  <a:schemeClr val="bg1"/>
                </a:solidFill>
              </a:rPr>
              <a:t> LAB</a:t>
            </a:r>
            <a:endParaRPr lang="de-DE" sz="2800" cap="none" spc="-15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nhaltsplatzhalter 3">
            <a:extLst>
              <a:ext uri="{FF2B5EF4-FFF2-40B4-BE49-F238E27FC236}">
                <a16:creationId xmlns:a16="http://schemas.microsoft.com/office/drawing/2014/main" id="{5F040A20-5108-41F6-88AE-0C2CD29E8071}"/>
              </a:ext>
            </a:extLst>
          </p:cNvPr>
          <p:cNvPicPr>
            <a:picLocks noGrp="1" noChangeAspect="1"/>
          </p:cNvPicPr>
          <p:nvPr>
            <p:ph idx="1"/>
          </p:nvPr>
        </p:nvPicPr>
        <p:blipFill rotWithShape="1">
          <a:blip r:embed="rId2"/>
          <a:srcRect l="18777" t="28109" r="56518" b="54259"/>
          <a:stretch/>
        </p:blipFill>
        <p:spPr>
          <a:xfrm>
            <a:off x="123053" y="1169232"/>
            <a:ext cx="5987908" cy="2403784"/>
          </a:xfrm>
          <a:prstGeom prst="rect">
            <a:avLst/>
          </a:prstGeom>
        </p:spPr>
      </p:pic>
      <p:sp>
        <p:nvSpPr>
          <p:cNvPr id="3" name="Titel 2">
            <a:extLst>
              <a:ext uri="{FF2B5EF4-FFF2-40B4-BE49-F238E27FC236}">
                <a16:creationId xmlns:a16="http://schemas.microsoft.com/office/drawing/2014/main" id="{F570F8F4-9020-42F2-816F-58BBADCC92BC}"/>
              </a:ext>
            </a:extLst>
          </p:cNvPr>
          <p:cNvSpPr>
            <a:spLocks noGrp="1"/>
          </p:cNvSpPr>
          <p:nvPr>
            <p:ph type="title"/>
          </p:nvPr>
        </p:nvSpPr>
        <p:spPr>
          <a:xfrm>
            <a:off x="-15689" y="188640"/>
            <a:ext cx="8145137" cy="612775"/>
          </a:xfrm>
        </p:spPr>
        <p:txBody>
          <a:bodyPr/>
          <a:lstStyle/>
          <a:p>
            <a:pPr algn="l"/>
            <a:r>
              <a:rPr lang="de-DE" dirty="0"/>
              <a:t>FLWOR </a:t>
            </a:r>
            <a:r>
              <a:rPr lang="de-DE" dirty="0" err="1"/>
              <a:t>Expressions</a:t>
            </a:r>
            <a:endParaRPr lang="de-DE" dirty="0"/>
          </a:p>
        </p:txBody>
      </p:sp>
      <p:pic>
        <p:nvPicPr>
          <p:cNvPr id="5" name="Inhaltsplatzhalter 3">
            <a:extLst>
              <a:ext uri="{FF2B5EF4-FFF2-40B4-BE49-F238E27FC236}">
                <a16:creationId xmlns:a16="http://schemas.microsoft.com/office/drawing/2014/main" id="{CBF406E4-F489-4758-96CC-6A1759B7ABE7}"/>
              </a:ext>
            </a:extLst>
          </p:cNvPr>
          <p:cNvPicPr>
            <a:picLocks noChangeAspect="1"/>
          </p:cNvPicPr>
          <p:nvPr/>
        </p:nvPicPr>
        <p:blipFill rotWithShape="1">
          <a:blip r:embed="rId2"/>
          <a:srcRect l="18777" t="45856" r="57644" b="12158"/>
          <a:stretch/>
        </p:blipFill>
        <p:spPr bwMode="auto">
          <a:xfrm>
            <a:off x="6240016" y="1169232"/>
            <a:ext cx="5491425" cy="5500128"/>
          </a:xfrm>
          <a:prstGeom prst="rect">
            <a:avLst/>
          </a:prstGeom>
          <a:noFill/>
          <a:ln>
            <a:noFill/>
          </a:ln>
        </p:spPr>
      </p:pic>
      <p:sp>
        <p:nvSpPr>
          <p:cNvPr id="7" name="Textfeld 6">
            <a:extLst>
              <a:ext uri="{FF2B5EF4-FFF2-40B4-BE49-F238E27FC236}">
                <a16:creationId xmlns:a16="http://schemas.microsoft.com/office/drawing/2014/main" id="{E0792BB9-D512-4F08-B77C-10741C47656C}"/>
              </a:ext>
            </a:extLst>
          </p:cNvPr>
          <p:cNvSpPr txBox="1"/>
          <p:nvPr/>
        </p:nvSpPr>
        <p:spPr>
          <a:xfrm>
            <a:off x="0" y="3940833"/>
            <a:ext cx="5987908" cy="2308324"/>
          </a:xfrm>
          <a:prstGeom prst="rect">
            <a:avLst/>
          </a:prstGeom>
          <a:solidFill>
            <a:srgbClr val="893144"/>
          </a:solidFill>
        </p:spPr>
        <p:txBody>
          <a:bodyPr wrap="square" rtlCol="0">
            <a:spAutoFit/>
          </a:bodyPr>
          <a:lstStyle/>
          <a:p>
            <a:r>
              <a:rPr lang="de-DE" b="1" dirty="0">
                <a:solidFill>
                  <a:schemeClr val="bg1"/>
                </a:solidFill>
              </a:rPr>
              <a:t>Entnommen aus: </a:t>
            </a:r>
          </a:p>
          <a:p>
            <a:endParaRPr lang="de-DE" b="1" dirty="0">
              <a:solidFill>
                <a:schemeClr val="bg1"/>
              </a:solidFill>
            </a:endParaRPr>
          </a:p>
          <a:p>
            <a:r>
              <a:rPr lang="de-DE" b="1" dirty="0">
                <a:solidFill>
                  <a:schemeClr val="bg1"/>
                </a:solidFill>
              </a:rPr>
              <a:t>„XML Kurzreferenz für Fortgeschrittene II“:</a:t>
            </a:r>
          </a:p>
          <a:p>
            <a:endParaRPr lang="de-DE" b="1" dirty="0">
              <a:solidFill>
                <a:schemeClr val="bg1"/>
              </a:solidFill>
            </a:endParaRPr>
          </a:p>
          <a:p>
            <a:r>
              <a:rPr lang="de-DE" dirty="0">
                <a:solidFill>
                  <a:schemeClr val="bg1"/>
                </a:solidFill>
              </a:rPr>
              <a:t>https://gitlab.rlp.net/teaching-dhlab/dmgk-modul-5b-xml/-/blob/master/Technology%20handbooks/XML-Flyer-Fortgeschrittene-II.pdf</a:t>
            </a:r>
          </a:p>
          <a:p>
            <a:endParaRPr lang="de-DE" dirty="0"/>
          </a:p>
        </p:txBody>
      </p:sp>
    </p:spTree>
    <p:extLst>
      <p:ext uri="{BB962C8B-B14F-4D97-AF65-F5344CB8AC3E}">
        <p14:creationId xmlns:p14="http://schemas.microsoft.com/office/powerpoint/2010/main" val="1686465428"/>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ED3FAB0D-C925-4E87-BF12-AC3E5B774649}"/>
              </a:ext>
            </a:extLst>
          </p:cNvPr>
          <p:cNvSpPr>
            <a:spLocks noGrp="1"/>
          </p:cNvSpPr>
          <p:nvPr>
            <p:ph type="title"/>
          </p:nvPr>
        </p:nvSpPr>
        <p:spPr>
          <a:xfrm>
            <a:off x="0" y="116632"/>
            <a:ext cx="9552384" cy="612775"/>
          </a:xfrm>
        </p:spPr>
        <p:txBody>
          <a:bodyPr/>
          <a:lstStyle/>
          <a:p>
            <a:pPr algn="l"/>
            <a:r>
              <a:rPr lang="de-DE" dirty="0"/>
              <a:t>Einfaches </a:t>
            </a:r>
            <a:r>
              <a:rPr lang="de-DE" dirty="0" err="1"/>
              <a:t>XQuery</a:t>
            </a:r>
            <a:r>
              <a:rPr lang="de-DE" dirty="0"/>
              <a:t> Beispiel: „Filme“</a:t>
            </a:r>
          </a:p>
        </p:txBody>
      </p:sp>
      <p:pic>
        <p:nvPicPr>
          <p:cNvPr id="5" name="Grafik 4">
            <a:extLst>
              <a:ext uri="{FF2B5EF4-FFF2-40B4-BE49-F238E27FC236}">
                <a16:creationId xmlns:a16="http://schemas.microsoft.com/office/drawing/2014/main" id="{FD925A47-FCBC-4BE3-ACB7-8E50696C09E2}"/>
              </a:ext>
            </a:extLst>
          </p:cNvPr>
          <p:cNvPicPr>
            <a:picLocks noChangeAspect="1"/>
          </p:cNvPicPr>
          <p:nvPr/>
        </p:nvPicPr>
        <p:blipFill rotWithShape="1">
          <a:blip r:embed="rId2">
            <a:extLst>
              <a:ext uri="{28A0092B-C50C-407E-A947-70E740481C1C}">
                <a14:useLocalDpi xmlns:a14="http://schemas.microsoft.com/office/drawing/2010/main" val="0"/>
              </a:ext>
            </a:extLst>
          </a:blip>
          <a:srcRect l="33463" t="10636" r="28147" b="65215"/>
          <a:stretch/>
        </p:blipFill>
        <p:spPr>
          <a:xfrm>
            <a:off x="0" y="1263908"/>
            <a:ext cx="6715528" cy="2376264"/>
          </a:xfrm>
          <a:prstGeom prst="rect">
            <a:avLst/>
          </a:prstGeom>
        </p:spPr>
      </p:pic>
      <p:pic>
        <p:nvPicPr>
          <p:cNvPr id="7" name="Grafik 6">
            <a:extLst>
              <a:ext uri="{FF2B5EF4-FFF2-40B4-BE49-F238E27FC236}">
                <a16:creationId xmlns:a16="http://schemas.microsoft.com/office/drawing/2014/main" id="{87141EDA-AF80-412A-AA01-063539BEBCD2}"/>
              </a:ext>
            </a:extLst>
          </p:cNvPr>
          <p:cNvPicPr>
            <a:picLocks noChangeAspect="1"/>
          </p:cNvPicPr>
          <p:nvPr/>
        </p:nvPicPr>
        <p:blipFill rotWithShape="1">
          <a:blip r:embed="rId2">
            <a:extLst>
              <a:ext uri="{28A0092B-C50C-407E-A947-70E740481C1C}">
                <a14:useLocalDpi xmlns:a14="http://schemas.microsoft.com/office/drawing/2010/main" val="0"/>
              </a:ext>
            </a:extLst>
          </a:blip>
          <a:srcRect l="33463" t="33735" r="42090" b="10101"/>
          <a:stretch/>
        </p:blipFill>
        <p:spPr>
          <a:xfrm>
            <a:off x="7320136" y="1130303"/>
            <a:ext cx="4176464" cy="5397110"/>
          </a:xfrm>
          <a:prstGeom prst="rect">
            <a:avLst/>
          </a:prstGeom>
        </p:spPr>
      </p:pic>
      <p:sp>
        <p:nvSpPr>
          <p:cNvPr id="8" name="Pfeil: nach rechts 7">
            <a:extLst>
              <a:ext uri="{FF2B5EF4-FFF2-40B4-BE49-F238E27FC236}">
                <a16:creationId xmlns:a16="http://schemas.microsoft.com/office/drawing/2014/main" id="{7EE4BA2E-F616-47CF-B67C-FF17E103AA15}"/>
              </a:ext>
            </a:extLst>
          </p:cNvPr>
          <p:cNvSpPr/>
          <p:nvPr/>
        </p:nvSpPr>
        <p:spPr bwMode="auto">
          <a:xfrm>
            <a:off x="6096000" y="2564904"/>
            <a:ext cx="1584176" cy="1152128"/>
          </a:xfrm>
          <a:prstGeom prst="rightArrow">
            <a:avLst/>
          </a:prstGeom>
          <a:gradFill>
            <a:gsLst>
              <a:gs pos="100000">
                <a:srgbClr val="990033"/>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Textfeld 9">
            <a:extLst>
              <a:ext uri="{FF2B5EF4-FFF2-40B4-BE49-F238E27FC236}">
                <a16:creationId xmlns:a16="http://schemas.microsoft.com/office/drawing/2014/main" id="{A44ECB80-E2FD-4F00-98DE-2A598E548A8A}"/>
              </a:ext>
            </a:extLst>
          </p:cNvPr>
          <p:cNvSpPr txBox="1"/>
          <p:nvPr/>
        </p:nvSpPr>
        <p:spPr>
          <a:xfrm>
            <a:off x="168429" y="4398367"/>
            <a:ext cx="6378669" cy="2308324"/>
          </a:xfrm>
          <a:prstGeom prst="rect">
            <a:avLst/>
          </a:prstGeom>
          <a:solidFill>
            <a:srgbClr val="893144"/>
          </a:solidFill>
        </p:spPr>
        <p:txBody>
          <a:bodyPr wrap="none" rtlCol="0">
            <a:spAutoFit/>
          </a:bodyPr>
          <a:lstStyle/>
          <a:p>
            <a:r>
              <a:rPr lang="de-DE" b="1" dirty="0">
                <a:solidFill>
                  <a:schemeClr val="bg1"/>
                </a:solidFill>
              </a:rPr>
              <a:t>Beispiel entnommen aus:</a:t>
            </a:r>
          </a:p>
          <a:p>
            <a:endParaRPr lang="de-DE" b="1" dirty="0">
              <a:solidFill>
                <a:schemeClr val="bg1"/>
              </a:solidFill>
            </a:endParaRPr>
          </a:p>
          <a:p>
            <a:r>
              <a:rPr lang="de-DE" b="1" dirty="0" err="1">
                <a:solidFill>
                  <a:schemeClr val="bg1"/>
                </a:solidFill>
              </a:rPr>
              <a:t>Querying</a:t>
            </a:r>
            <a:r>
              <a:rPr lang="de-DE" b="1" dirty="0">
                <a:solidFill>
                  <a:schemeClr val="bg1"/>
                </a:solidFill>
              </a:rPr>
              <a:t> XML: </a:t>
            </a:r>
            <a:r>
              <a:rPr lang="de-DE" b="1" dirty="0" err="1">
                <a:solidFill>
                  <a:schemeClr val="bg1"/>
                </a:solidFill>
              </a:rPr>
              <a:t>XQuery</a:t>
            </a:r>
            <a:r>
              <a:rPr lang="de-DE" b="1" dirty="0">
                <a:solidFill>
                  <a:schemeClr val="bg1"/>
                </a:solidFill>
              </a:rPr>
              <a:t>, </a:t>
            </a:r>
            <a:r>
              <a:rPr lang="de-DE" b="1" dirty="0" err="1">
                <a:solidFill>
                  <a:schemeClr val="bg1"/>
                </a:solidFill>
              </a:rPr>
              <a:t>XPath</a:t>
            </a:r>
            <a:r>
              <a:rPr lang="de-DE" b="1" dirty="0">
                <a:solidFill>
                  <a:schemeClr val="bg1"/>
                </a:solidFill>
              </a:rPr>
              <a:t>, and SQL/XML in </a:t>
            </a:r>
            <a:r>
              <a:rPr lang="de-DE" b="1" dirty="0" err="1">
                <a:solidFill>
                  <a:schemeClr val="bg1"/>
                </a:solidFill>
              </a:rPr>
              <a:t>Context</a:t>
            </a:r>
            <a:r>
              <a:rPr lang="de-DE" b="1" dirty="0">
                <a:solidFill>
                  <a:schemeClr val="bg1"/>
                </a:solidFill>
              </a:rPr>
              <a:t> </a:t>
            </a:r>
          </a:p>
          <a:p>
            <a:r>
              <a:rPr lang="de-DE" dirty="0" err="1">
                <a:solidFill>
                  <a:schemeClr val="bg1"/>
                </a:solidFill>
                <a:hlinkClick r:id="rId3" tooltip="Melton, Jim.">
                  <a:extLst>
                    <a:ext uri="{A12FA001-AC4F-418D-AE19-62706E023703}">
                      <ahyp:hlinkClr xmlns:ahyp="http://schemas.microsoft.com/office/drawing/2018/hyperlinkcolor" val="tx"/>
                    </a:ext>
                  </a:extLst>
                </a:hlinkClick>
              </a:rPr>
              <a:t>Melton</a:t>
            </a:r>
            <a:r>
              <a:rPr lang="de-DE" dirty="0">
                <a:solidFill>
                  <a:schemeClr val="bg1"/>
                </a:solidFill>
                <a:hlinkClick r:id="rId3" tooltip="Melton, Jim.">
                  <a:extLst>
                    <a:ext uri="{A12FA001-AC4F-418D-AE19-62706E023703}">
                      <ahyp:hlinkClr xmlns:ahyp="http://schemas.microsoft.com/office/drawing/2018/hyperlinkcolor" val="tx"/>
                    </a:ext>
                  </a:extLst>
                </a:hlinkClick>
              </a:rPr>
              <a:t>, Jim.</a:t>
            </a:r>
            <a:r>
              <a:rPr lang="de-DE" dirty="0">
                <a:solidFill>
                  <a:schemeClr val="bg1"/>
                </a:solidFill>
              </a:rPr>
              <a:t> ; </a:t>
            </a:r>
            <a:r>
              <a:rPr lang="de-DE" dirty="0" err="1">
                <a:solidFill>
                  <a:schemeClr val="bg1"/>
                </a:solidFill>
                <a:hlinkClick r:id="rId4" tooltip="Buxton, Stephen.">
                  <a:extLst>
                    <a:ext uri="{A12FA001-AC4F-418D-AE19-62706E023703}">
                      <ahyp:hlinkClr xmlns:ahyp="http://schemas.microsoft.com/office/drawing/2018/hyperlinkcolor" val="tx"/>
                    </a:ext>
                  </a:extLst>
                </a:hlinkClick>
              </a:rPr>
              <a:t>Buxton</a:t>
            </a:r>
            <a:r>
              <a:rPr lang="de-DE" dirty="0">
                <a:solidFill>
                  <a:schemeClr val="bg1"/>
                </a:solidFill>
                <a:hlinkClick r:id="rId4" tooltip="Buxton, Stephen.">
                  <a:extLst>
                    <a:ext uri="{A12FA001-AC4F-418D-AE19-62706E023703}">
                      <ahyp:hlinkClr xmlns:ahyp="http://schemas.microsoft.com/office/drawing/2018/hyperlinkcolor" val="tx"/>
                    </a:ext>
                  </a:extLst>
                </a:hlinkClick>
              </a:rPr>
              <a:t>, Stephen.</a:t>
            </a:r>
            <a:r>
              <a:rPr lang="de-DE" dirty="0">
                <a:solidFill>
                  <a:schemeClr val="bg1"/>
                </a:solidFill>
              </a:rPr>
              <a:t> </a:t>
            </a:r>
          </a:p>
          <a:p>
            <a:r>
              <a:rPr lang="de-DE" dirty="0">
                <a:solidFill>
                  <a:schemeClr val="bg1"/>
                </a:solidFill>
              </a:rPr>
              <a:t>San Francisco : Elsevier Science &amp; Technology, 2006.</a:t>
            </a:r>
          </a:p>
          <a:p>
            <a:endParaRPr lang="de-DE" dirty="0">
              <a:solidFill>
                <a:schemeClr val="bg1"/>
              </a:solidFill>
            </a:endParaRPr>
          </a:p>
          <a:p>
            <a:r>
              <a:rPr lang="de-DE" dirty="0">
                <a:solidFill>
                  <a:schemeClr val="bg1"/>
                </a:solidFill>
              </a:rPr>
              <a:t>Das Buch ist u.a. als E Book erhältlich.</a:t>
            </a:r>
          </a:p>
          <a:p>
            <a:endParaRPr lang="de-DE" dirty="0"/>
          </a:p>
        </p:txBody>
      </p:sp>
    </p:spTree>
    <p:extLst>
      <p:ext uri="{BB962C8B-B14F-4D97-AF65-F5344CB8AC3E}">
        <p14:creationId xmlns:p14="http://schemas.microsoft.com/office/powerpoint/2010/main" val="2816758313"/>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397A7C8B-A2A2-432E-BA61-BA738AEE9992}"/>
              </a:ext>
            </a:extLst>
          </p:cNvPr>
          <p:cNvSpPr>
            <a:spLocks noGrp="1"/>
          </p:cNvSpPr>
          <p:nvPr>
            <p:ph idx="1"/>
          </p:nvPr>
        </p:nvSpPr>
        <p:spPr/>
        <p:txBody>
          <a:bodyPr/>
          <a:lstStyle/>
          <a:p>
            <a:r>
              <a:rPr lang="en-US" sz="2800" dirty="0"/>
              <a:t>Ein “XQuery processor” </a:t>
            </a:r>
            <a:r>
              <a:rPr lang="en-US" sz="2800" dirty="0" err="1"/>
              <a:t>ist</a:t>
            </a:r>
            <a:r>
              <a:rPr lang="en-US" sz="2800" dirty="0"/>
              <a:t> </a:t>
            </a:r>
            <a:r>
              <a:rPr lang="en-US" sz="2800" dirty="0" err="1"/>
              <a:t>spezialisierte</a:t>
            </a:r>
            <a:r>
              <a:rPr lang="en-US" sz="2800" dirty="0"/>
              <a:t> Software </a:t>
            </a:r>
            <a:r>
              <a:rPr lang="en-US" sz="2800" dirty="0" err="1"/>
              <a:t>zur</a:t>
            </a:r>
            <a:r>
              <a:rPr lang="en-US" sz="2800" dirty="0"/>
              <a:t> </a:t>
            </a:r>
            <a:r>
              <a:rPr lang="en-US" sz="2800" dirty="0" err="1"/>
              <a:t>Ausführung</a:t>
            </a:r>
            <a:r>
              <a:rPr lang="en-US" sz="2800" dirty="0"/>
              <a:t> </a:t>
            </a:r>
            <a:r>
              <a:rPr lang="en-US" sz="2800" dirty="0" err="1"/>
              <a:t>einer</a:t>
            </a:r>
            <a:r>
              <a:rPr lang="en-US" sz="2800" dirty="0"/>
              <a:t> </a:t>
            </a:r>
            <a:r>
              <a:rPr lang="en-US" sz="2800" dirty="0" err="1"/>
              <a:t>Xquery</a:t>
            </a:r>
            <a:r>
              <a:rPr lang="en-US" sz="2800" dirty="0"/>
              <a:t> </a:t>
            </a:r>
            <a:r>
              <a:rPr lang="en-US" sz="2800" dirty="0" err="1"/>
              <a:t>Anfrage</a:t>
            </a:r>
            <a:r>
              <a:rPr lang="en-US" sz="2800" dirty="0"/>
              <a:t>. </a:t>
            </a:r>
            <a:r>
              <a:rPr lang="en-US" sz="2800" dirty="0" err="1"/>
              <a:t>Diese</a:t>
            </a:r>
            <a:r>
              <a:rPr lang="en-US" sz="2800" dirty="0"/>
              <a:t> Software </a:t>
            </a:r>
            <a:r>
              <a:rPr lang="en-US" sz="2800" dirty="0" err="1"/>
              <a:t>kann</a:t>
            </a:r>
            <a:r>
              <a:rPr lang="en-US" sz="2800" dirty="0"/>
              <a:t> local </a:t>
            </a:r>
            <a:r>
              <a:rPr lang="en-US" sz="2800" dirty="0" err="1"/>
              <a:t>installiert</a:t>
            </a:r>
            <a:r>
              <a:rPr lang="en-US" sz="2800" dirty="0"/>
              <a:t> warden </a:t>
            </a:r>
            <a:r>
              <a:rPr lang="en-US" sz="2800" dirty="0" err="1"/>
              <a:t>oder</a:t>
            </a:r>
            <a:r>
              <a:rPr lang="en-US" sz="2800" dirty="0"/>
              <a:t> </a:t>
            </a:r>
            <a:r>
              <a:rPr lang="en-US" sz="2800" dirty="0" err="1"/>
              <a:t>über</a:t>
            </a:r>
            <a:r>
              <a:rPr lang="en-US" sz="2800" dirty="0"/>
              <a:t> </a:t>
            </a:r>
            <a:r>
              <a:rPr lang="en-US" sz="2800" dirty="0" err="1"/>
              <a:t>einen</a:t>
            </a:r>
            <a:r>
              <a:rPr lang="en-US" sz="2800" dirty="0"/>
              <a:t> Server </a:t>
            </a:r>
            <a:r>
              <a:rPr lang="en-US" sz="2800" dirty="0" err="1"/>
              <a:t>laufen</a:t>
            </a:r>
            <a:r>
              <a:rPr lang="en-US" sz="2800" dirty="0"/>
              <a:t>.</a:t>
            </a:r>
          </a:p>
          <a:p>
            <a:r>
              <a:rPr lang="en-US" sz="2800" dirty="0" err="1"/>
              <a:t>Über</a:t>
            </a:r>
            <a:r>
              <a:rPr lang="en-US" sz="2800" dirty="0"/>
              <a:t> den Browser </a:t>
            </a:r>
            <a:r>
              <a:rPr lang="en-US" sz="2800" dirty="0" err="1"/>
              <a:t>kann</a:t>
            </a:r>
            <a:r>
              <a:rPr lang="en-US" sz="2800" dirty="0"/>
              <a:t> man </a:t>
            </a:r>
            <a:r>
              <a:rPr lang="en-US" sz="2800" dirty="0" err="1"/>
              <a:t>einen</a:t>
            </a:r>
            <a:r>
              <a:rPr lang="en-US" sz="2800" dirty="0"/>
              <a:t> </a:t>
            </a:r>
            <a:r>
              <a:rPr lang="en-US" sz="2800" dirty="0" err="1"/>
              <a:t>einfachen</a:t>
            </a:r>
            <a:r>
              <a:rPr lang="en-US" sz="2800" dirty="0"/>
              <a:t> </a:t>
            </a:r>
            <a:r>
              <a:rPr lang="en-US" sz="2800" dirty="0">
                <a:hlinkClick r:id="rId2"/>
              </a:rPr>
              <a:t>XQuery, XPath and XSLT tester</a:t>
            </a:r>
            <a:r>
              <a:rPr lang="en-US" sz="2800" dirty="0"/>
              <a:t> </a:t>
            </a:r>
            <a:r>
              <a:rPr lang="en-US" sz="2800" dirty="0" err="1"/>
              <a:t>nutzen</a:t>
            </a:r>
            <a:r>
              <a:rPr lang="en-US" sz="2800" dirty="0"/>
              <a:t>. </a:t>
            </a:r>
            <a:r>
              <a:rPr lang="en-US" sz="2800" dirty="0" err="1"/>
              <a:t>Hilfe</a:t>
            </a:r>
            <a:r>
              <a:rPr lang="en-US" sz="2800" dirty="0"/>
              <a:t> </a:t>
            </a:r>
            <a:r>
              <a:rPr lang="en-US" sz="2800" dirty="0" err="1"/>
              <a:t>dazu</a:t>
            </a:r>
            <a:r>
              <a:rPr lang="en-US" sz="2800" dirty="0"/>
              <a:t> </a:t>
            </a:r>
            <a:r>
              <a:rPr lang="en-US" sz="2800" dirty="0" err="1"/>
              <a:t>bekommt</a:t>
            </a:r>
            <a:r>
              <a:rPr lang="en-US" sz="2800" dirty="0"/>
              <a:t> man von den </a:t>
            </a:r>
            <a:r>
              <a:rPr lang="en-US" sz="2800" dirty="0" err="1"/>
              <a:t>Entwicklern</a:t>
            </a:r>
            <a:r>
              <a:rPr lang="en-US" sz="2800" dirty="0"/>
              <a:t> in </a:t>
            </a:r>
            <a:r>
              <a:rPr lang="en-US" sz="2800" dirty="0">
                <a:hlinkClick r:id="rId3"/>
              </a:rPr>
              <a:t>Google Groups</a:t>
            </a:r>
            <a:r>
              <a:rPr lang="en-US" sz="2800" dirty="0"/>
              <a:t>.</a:t>
            </a:r>
          </a:p>
          <a:p>
            <a:r>
              <a:rPr lang="en-US" sz="2800" dirty="0"/>
              <a:t>Zu den </a:t>
            </a:r>
            <a:r>
              <a:rPr lang="en-US" sz="2800" dirty="0" err="1"/>
              <a:t>populärsten</a:t>
            </a:r>
            <a:r>
              <a:rPr lang="en-US" sz="2800" dirty="0"/>
              <a:t> XQuery </a:t>
            </a:r>
            <a:r>
              <a:rPr lang="en-US" sz="2800" dirty="0" err="1"/>
              <a:t>Prozessoren</a:t>
            </a:r>
            <a:r>
              <a:rPr lang="en-US" sz="2800" dirty="0"/>
              <a:t> </a:t>
            </a:r>
            <a:r>
              <a:rPr lang="en-US" sz="2800" dirty="0" err="1"/>
              <a:t>gehören</a:t>
            </a:r>
            <a:r>
              <a:rPr lang="en-US" sz="2800" dirty="0"/>
              <a:t> Saxon, </a:t>
            </a:r>
            <a:r>
              <a:rPr lang="en-US" sz="2800" dirty="0" err="1"/>
              <a:t>eXist-db</a:t>
            </a:r>
            <a:r>
              <a:rPr lang="en-US" sz="2800" dirty="0"/>
              <a:t>, </a:t>
            </a:r>
            <a:r>
              <a:rPr lang="en-US" sz="2800" dirty="0" err="1"/>
              <a:t>BaseX</a:t>
            </a:r>
            <a:r>
              <a:rPr lang="en-US" sz="2800" dirty="0"/>
              <a:t> and </a:t>
            </a:r>
            <a:r>
              <a:rPr lang="en-US" sz="2800" dirty="0" err="1"/>
              <a:t>XQiB</a:t>
            </a:r>
            <a:r>
              <a:rPr lang="en-US" sz="2800" dirty="0"/>
              <a:t>. XQuery </a:t>
            </a:r>
            <a:r>
              <a:rPr lang="en-US" sz="2800" dirty="0" err="1"/>
              <a:t>enden</a:t>
            </a:r>
            <a:r>
              <a:rPr lang="en-US" sz="2800" dirty="0"/>
              <a:t> </a:t>
            </a:r>
            <a:r>
              <a:rPr lang="en-US" sz="2800" dirty="0" err="1"/>
              <a:t>üblicherweise</a:t>
            </a:r>
            <a:r>
              <a:rPr lang="en-US" sz="2800" dirty="0"/>
              <a:t> in .</a:t>
            </a:r>
            <a:r>
              <a:rPr lang="en-US" sz="2800" dirty="0" err="1"/>
              <a:t>xq</a:t>
            </a:r>
            <a:r>
              <a:rPr lang="en-US" sz="2800" dirty="0"/>
              <a:t> </a:t>
            </a:r>
            <a:r>
              <a:rPr lang="en-US" sz="2800" dirty="0" err="1"/>
              <a:t>oder</a:t>
            </a:r>
            <a:r>
              <a:rPr lang="en-US" sz="2800" dirty="0"/>
              <a:t> .</a:t>
            </a:r>
            <a:r>
              <a:rPr lang="en-US" sz="2800" dirty="0" err="1"/>
              <a:t>xqy</a:t>
            </a:r>
            <a:r>
              <a:rPr lang="en-US" sz="2800" dirty="0"/>
              <a:t>, </a:t>
            </a:r>
            <a:r>
              <a:rPr lang="en-US" sz="2800" dirty="0" err="1"/>
              <a:t>obwohl</a:t>
            </a:r>
            <a:r>
              <a:rPr lang="en-US" sz="2800" dirty="0"/>
              <a:t> es </a:t>
            </a:r>
            <a:r>
              <a:rPr lang="en-US" sz="2800" dirty="0" err="1"/>
              <a:t>auch</a:t>
            </a:r>
            <a:r>
              <a:rPr lang="en-US" sz="2800" dirty="0"/>
              <a:t> </a:t>
            </a:r>
            <a:r>
              <a:rPr lang="en-US" sz="2800" dirty="0" err="1"/>
              <a:t>einige</a:t>
            </a:r>
            <a:r>
              <a:rPr lang="en-US" sz="2800" dirty="0"/>
              <a:t> </a:t>
            </a:r>
            <a:r>
              <a:rPr lang="en-US" sz="2800" dirty="0" err="1"/>
              <a:t>andere</a:t>
            </a:r>
            <a:r>
              <a:rPr lang="en-US" sz="2800" dirty="0"/>
              <a:t> </a:t>
            </a:r>
            <a:r>
              <a:rPr lang="en-US" sz="2800" dirty="0" err="1"/>
              <a:t>Dateiendungen</a:t>
            </a:r>
            <a:r>
              <a:rPr lang="en-US" sz="2800" dirty="0"/>
              <a:t> </a:t>
            </a:r>
            <a:r>
              <a:rPr lang="en-US" sz="2800" dirty="0" err="1"/>
              <a:t>gibt</a:t>
            </a:r>
            <a:r>
              <a:rPr lang="en-US" sz="2800" dirty="0"/>
              <a:t>.</a:t>
            </a:r>
          </a:p>
          <a:p>
            <a:r>
              <a:rPr lang="en-US" sz="2800" dirty="0" err="1">
                <a:hlinkClick r:id="rId4"/>
              </a:rPr>
              <a:t>BaseX</a:t>
            </a:r>
            <a:r>
              <a:rPr lang="en-US" sz="2800" dirty="0"/>
              <a:t> </a:t>
            </a:r>
            <a:r>
              <a:rPr lang="en-US" sz="2800" dirty="0" err="1"/>
              <a:t>ist</a:t>
            </a:r>
            <a:r>
              <a:rPr lang="en-US" sz="2800" dirty="0"/>
              <a:t> </a:t>
            </a:r>
            <a:r>
              <a:rPr lang="en-US" sz="2800" dirty="0" err="1"/>
              <a:t>eine</a:t>
            </a:r>
            <a:r>
              <a:rPr lang="en-US" sz="2800" dirty="0"/>
              <a:t> XML Database Engine und </a:t>
            </a:r>
            <a:r>
              <a:rPr lang="en-US" sz="2800" dirty="0" err="1"/>
              <a:t>ein</a:t>
            </a:r>
            <a:r>
              <a:rPr lang="en-US" sz="2800" dirty="0"/>
              <a:t> XQuery </a:t>
            </a:r>
            <a:r>
              <a:rPr lang="en-US" sz="2800" dirty="0" err="1"/>
              <a:t>Prozessor</a:t>
            </a:r>
            <a:r>
              <a:rPr lang="en-US" sz="2800" dirty="0"/>
              <a:t> für alle </a:t>
            </a:r>
            <a:r>
              <a:rPr lang="en-US" sz="2800" dirty="0" err="1"/>
              <a:t>gängigen</a:t>
            </a:r>
            <a:r>
              <a:rPr lang="en-US" sz="2800" dirty="0"/>
              <a:t> </a:t>
            </a:r>
            <a:r>
              <a:rPr lang="en-US" sz="2800" dirty="0" err="1"/>
              <a:t>Betriebssysteme</a:t>
            </a:r>
            <a:r>
              <a:rPr lang="en-US" sz="2800" dirty="0"/>
              <a:t>. </a:t>
            </a:r>
            <a:endParaRPr lang="de-DE" sz="2800" dirty="0"/>
          </a:p>
        </p:txBody>
      </p:sp>
      <p:sp>
        <p:nvSpPr>
          <p:cNvPr id="3" name="Titel 2">
            <a:extLst>
              <a:ext uri="{FF2B5EF4-FFF2-40B4-BE49-F238E27FC236}">
                <a16:creationId xmlns:a16="http://schemas.microsoft.com/office/drawing/2014/main" id="{69EBEAED-26A9-4794-9ACE-354FB995C7BA}"/>
              </a:ext>
            </a:extLst>
          </p:cNvPr>
          <p:cNvSpPr>
            <a:spLocks noGrp="1"/>
          </p:cNvSpPr>
          <p:nvPr>
            <p:ph type="title"/>
          </p:nvPr>
        </p:nvSpPr>
        <p:spPr>
          <a:xfrm>
            <a:off x="5134" y="116632"/>
            <a:ext cx="9691266" cy="612775"/>
          </a:xfrm>
        </p:spPr>
        <p:txBody>
          <a:bodyPr/>
          <a:lstStyle/>
          <a:p>
            <a:pPr algn="l"/>
            <a:r>
              <a:rPr lang="de-DE" sz="3600" dirty="0"/>
              <a:t>Software für die Anwendung von </a:t>
            </a:r>
            <a:r>
              <a:rPr lang="de-DE" sz="3600" dirty="0" err="1"/>
              <a:t>XQuery</a:t>
            </a:r>
            <a:endParaRPr lang="de-DE" sz="3600" dirty="0"/>
          </a:p>
        </p:txBody>
      </p:sp>
    </p:spTree>
    <p:extLst>
      <p:ext uri="{BB962C8B-B14F-4D97-AF65-F5344CB8AC3E}">
        <p14:creationId xmlns:p14="http://schemas.microsoft.com/office/powerpoint/2010/main" val="277703743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A3CF92F4-749D-4BC1-9329-12D4A8A61831}"/>
              </a:ext>
            </a:extLst>
          </p:cNvPr>
          <p:cNvSpPr>
            <a:spLocks noGrp="1"/>
          </p:cNvSpPr>
          <p:nvPr>
            <p:ph type="title"/>
          </p:nvPr>
        </p:nvSpPr>
        <p:spPr>
          <a:xfrm>
            <a:off x="0" y="404664"/>
            <a:ext cx="10972800" cy="612775"/>
          </a:xfrm>
        </p:spPr>
        <p:txBody>
          <a:bodyPr/>
          <a:lstStyle/>
          <a:p>
            <a:pPr algn="l"/>
            <a:r>
              <a:rPr lang="de-DE" sz="3600" dirty="0" err="1"/>
              <a:t>Querying</a:t>
            </a:r>
            <a:r>
              <a:rPr lang="de-DE" sz="3600" dirty="0"/>
              <a:t> XML </a:t>
            </a:r>
            <a:r>
              <a:rPr lang="de-DE" sz="3600" dirty="0" err="1"/>
              <a:t>with</a:t>
            </a:r>
            <a:r>
              <a:rPr lang="de-DE" sz="3600" dirty="0"/>
              <a:t> </a:t>
            </a:r>
            <a:r>
              <a:rPr lang="de-DE" sz="3600" dirty="0" err="1"/>
              <a:t>the</a:t>
            </a:r>
            <a:r>
              <a:rPr lang="de-DE" sz="3600" dirty="0"/>
              <a:t> Oxygen XQ Debugger</a:t>
            </a:r>
            <a:br>
              <a:rPr lang="de-DE" dirty="0"/>
            </a:br>
            <a:endParaRPr lang="de-DE" dirty="0"/>
          </a:p>
        </p:txBody>
      </p:sp>
      <p:pic>
        <p:nvPicPr>
          <p:cNvPr id="4" name="Grafik 3">
            <a:extLst>
              <a:ext uri="{FF2B5EF4-FFF2-40B4-BE49-F238E27FC236}">
                <a16:creationId xmlns:a16="http://schemas.microsoft.com/office/drawing/2014/main" id="{C8019A76-3D31-4834-A638-9CEB1A03C450}"/>
              </a:ext>
            </a:extLst>
          </p:cNvPr>
          <p:cNvPicPr>
            <a:picLocks noChangeAspect="1"/>
          </p:cNvPicPr>
          <p:nvPr/>
        </p:nvPicPr>
        <p:blipFill rotWithShape="1">
          <a:blip r:embed="rId2"/>
          <a:srcRect b="8000"/>
          <a:stretch/>
        </p:blipFill>
        <p:spPr>
          <a:xfrm>
            <a:off x="839416" y="1124744"/>
            <a:ext cx="10704512" cy="5539550"/>
          </a:xfrm>
          <a:prstGeom prst="rect">
            <a:avLst/>
          </a:prstGeom>
        </p:spPr>
      </p:pic>
      <p:sp>
        <p:nvSpPr>
          <p:cNvPr id="5" name="Rechteck 4">
            <a:extLst>
              <a:ext uri="{FF2B5EF4-FFF2-40B4-BE49-F238E27FC236}">
                <a16:creationId xmlns:a16="http://schemas.microsoft.com/office/drawing/2014/main" id="{43347332-15C9-439A-9D84-E6358EEA9088}"/>
              </a:ext>
            </a:extLst>
          </p:cNvPr>
          <p:cNvSpPr/>
          <p:nvPr/>
        </p:nvSpPr>
        <p:spPr bwMode="auto">
          <a:xfrm>
            <a:off x="2495600" y="1988840"/>
            <a:ext cx="2808312" cy="288032"/>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DE12B6A4-096A-46CD-80D0-B4C956A95E10}"/>
              </a:ext>
            </a:extLst>
          </p:cNvPr>
          <p:cNvSpPr/>
          <p:nvPr/>
        </p:nvSpPr>
        <p:spPr bwMode="auto">
          <a:xfrm>
            <a:off x="923740" y="1988840"/>
            <a:ext cx="1440160" cy="720080"/>
          </a:xfrm>
          <a:prstGeom prst="rect">
            <a:avLst/>
          </a:prstGeom>
          <a:noFill/>
          <a:ln>
            <a:solidFill>
              <a:srgbClr val="7030A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7" name="Rechteck 6">
            <a:extLst>
              <a:ext uri="{FF2B5EF4-FFF2-40B4-BE49-F238E27FC236}">
                <a16:creationId xmlns:a16="http://schemas.microsoft.com/office/drawing/2014/main" id="{A692464B-53B4-4394-A839-EB313C115D08}"/>
              </a:ext>
            </a:extLst>
          </p:cNvPr>
          <p:cNvSpPr/>
          <p:nvPr/>
        </p:nvSpPr>
        <p:spPr bwMode="auto">
          <a:xfrm>
            <a:off x="6168008" y="4653136"/>
            <a:ext cx="5328592" cy="2016224"/>
          </a:xfrm>
          <a:prstGeom prst="rect">
            <a:avLst/>
          </a:prstGeom>
          <a:noFill/>
          <a:ln>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172335285"/>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3D64AFD4-5E3A-4537-BF07-13A8E6086D78}"/>
              </a:ext>
            </a:extLst>
          </p:cNvPr>
          <p:cNvSpPr>
            <a:spLocks noGrp="1"/>
          </p:cNvSpPr>
          <p:nvPr>
            <p:ph idx="1"/>
          </p:nvPr>
        </p:nvSpPr>
        <p:spPr>
          <a:xfrm>
            <a:off x="470770" y="3367691"/>
            <a:ext cx="11233987" cy="2077533"/>
          </a:xfrm>
        </p:spPr>
        <p:txBody>
          <a:bodyPr/>
          <a:lstStyle/>
          <a:p>
            <a:r>
              <a:rPr lang="de-DE" sz="2800" dirty="0"/>
              <a:t>Verändern der Struktur der Anfrage, um neue Ergebnisse zu erhalten.</a:t>
            </a:r>
          </a:p>
          <a:p>
            <a:r>
              <a:rPr lang="de-DE" sz="2800" dirty="0"/>
              <a:t>Laden und Anwenden externer </a:t>
            </a:r>
            <a:r>
              <a:rPr lang="de-DE" sz="2800" dirty="0" err="1"/>
              <a:t>XQuery</a:t>
            </a:r>
            <a:r>
              <a:rPr lang="de-DE" sz="2800" dirty="0"/>
              <a:t> Dateien.</a:t>
            </a:r>
          </a:p>
          <a:p>
            <a:r>
              <a:rPr lang="de-DE" sz="2800" dirty="0"/>
              <a:t>Speicherort für Ausgabedateien festlegen.</a:t>
            </a:r>
          </a:p>
          <a:p>
            <a:r>
              <a:rPr lang="de-DE" sz="2800" dirty="0"/>
              <a:t>Erstellen einer HTML Dokumentation für ein </a:t>
            </a:r>
            <a:r>
              <a:rPr lang="de-DE" sz="2800" dirty="0" err="1"/>
              <a:t>XQuery</a:t>
            </a:r>
            <a:r>
              <a:rPr lang="de-DE" sz="2800" dirty="0"/>
              <a:t> Dokument.</a:t>
            </a:r>
          </a:p>
          <a:p>
            <a:r>
              <a:rPr lang="de-DE" sz="2800" dirty="0"/>
              <a:t>Oxygen Handbuch: </a:t>
            </a:r>
            <a:r>
              <a:rPr lang="de-DE" sz="2800" dirty="0">
                <a:hlinkClick r:id="rId3"/>
              </a:rPr>
              <a:t>https://gitlab.rlp.net/teaching-dhlab/dmgk-modul-5b-xml/-/blob/master/Technology%20handbooks/Oxygen_Editor-UserManual.pdf</a:t>
            </a:r>
            <a:endParaRPr lang="de-DE" sz="2800" dirty="0"/>
          </a:p>
          <a:p>
            <a:pPr marL="0" indent="0">
              <a:buNone/>
            </a:pPr>
            <a:endParaRPr lang="de-DE" sz="2800" dirty="0"/>
          </a:p>
          <a:p>
            <a:endParaRPr lang="de-DE" dirty="0"/>
          </a:p>
        </p:txBody>
      </p:sp>
      <p:sp>
        <p:nvSpPr>
          <p:cNvPr id="3" name="Titel 2">
            <a:extLst>
              <a:ext uri="{FF2B5EF4-FFF2-40B4-BE49-F238E27FC236}">
                <a16:creationId xmlns:a16="http://schemas.microsoft.com/office/drawing/2014/main" id="{5E0504DD-BE04-4415-B9DA-861B02B7F93D}"/>
              </a:ext>
            </a:extLst>
          </p:cNvPr>
          <p:cNvSpPr>
            <a:spLocks noGrp="1"/>
          </p:cNvSpPr>
          <p:nvPr>
            <p:ph type="title"/>
          </p:nvPr>
        </p:nvSpPr>
        <p:spPr>
          <a:xfrm>
            <a:off x="0" y="116632"/>
            <a:ext cx="9336360" cy="612775"/>
          </a:xfrm>
        </p:spPr>
        <p:txBody>
          <a:bodyPr/>
          <a:lstStyle/>
          <a:p>
            <a:pPr algn="l"/>
            <a:r>
              <a:rPr lang="de-DE" dirty="0" err="1"/>
              <a:t>XQuery</a:t>
            </a:r>
            <a:r>
              <a:rPr lang="de-DE" dirty="0"/>
              <a:t> Werkzeugleiste in Oxygen</a:t>
            </a:r>
          </a:p>
        </p:txBody>
      </p:sp>
      <p:pic>
        <p:nvPicPr>
          <p:cNvPr id="5" name="Grafik 4">
            <a:extLst>
              <a:ext uri="{FF2B5EF4-FFF2-40B4-BE49-F238E27FC236}">
                <a16:creationId xmlns:a16="http://schemas.microsoft.com/office/drawing/2014/main" id="{F28BCAE0-B971-4E42-B62A-FB8E9AB0C528}"/>
              </a:ext>
            </a:extLst>
          </p:cNvPr>
          <p:cNvPicPr>
            <a:picLocks noChangeAspect="1"/>
          </p:cNvPicPr>
          <p:nvPr/>
        </p:nvPicPr>
        <p:blipFill rotWithShape="1">
          <a:blip r:embed="rId4"/>
          <a:srcRect l="12781" t="2391" r="-359" b="78474"/>
          <a:stretch/>
        </p:blipFill>
        <p:spPr>
          <a:xfrm>
            <a:off x="478637" y="1412776"/>
            <a:ext cx="11045547" cy="1357452"/>
          </a:xfrm>
          <a:prstGeom prst="rect">
            <a:avLst/>
          </a:prstGeom>
        </p:spPr>
      </p:pic>
    </p:spTree>
    <p:extLst>
      <p:ext uri="{BB962C8B-B14F-4D97-AF65-F5344CB8AC3E}">
        <p14:creationId xmlns:p14="http://schemas.microsoft.com/office/powerpoint/2010/main" val="2697217758"/>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B5E5B25A-34E8-43F0-AF99-BB30413A5403}"/>
              </a:ext>
            </a:extLst>
          </p:cNvPr>
          <p:cNvSpPr>
            <a:spLocks noGrp="1"/>
          </p:cNvSpPr>
          <p:nvPr>
            <p:ph idx="1"/>
          </p:nvPr>
        </p:nvSpPr>
        <p:spPr>
          <a:xfrm>
            <a:off x="508484" y="1412776"/>
            <a:ext cx="11175032" cy="4740557"/>
          </a:xfrm>
        </p:spPr>
        <p:txBody>
          <a:bodyPr/>
          <a:lstStyle/>
          <a:p>
            <a:r>
              <a:rPr lang="de-DE" sz="2400" dirty="0">
                <a:hlinkClick r:id="rId2"/>
              </a:rPr>
              <a:t>https://www.saxonica.com/products/products.xml</a:t>
            </a:r>
            <a:endParaRPr lang="de-DE" sz="2400" dirty="0"/>
          </a:p>
          <a:p>
            <a:pPr marL="0" indent="0">
              <a:buNone/>
            </a:pPr>
            <a:r>
              <a:rPr lang="en-US" sz="2400" dirty="0"/>
              <a:t>The Saxon product implements:</a:t>
            </a:r>
          </a:p>
          <a:p>
            <a:pPr marL="0" indent="0">
              <a:buNone/>
            </a:pPr>
            <a:r>
              <a:rPr lang="en-US" sz="2400" dirty="0"/>
              <a:t>Four W3C-defined languages for processing XML (all up to date with the latest specifications): </a:t>
            </a:r>
          </a:p>
          <a:p>
            <a:pPr marL="742950" lvl="1" indent="-285750">
              <a:buFont typeface="Arial" panose="020B0604020202020204" pitchFamily="34" charset="0"/>
              <a:buChar char="•"/>
            </a:pPr>
            <a:r>
              <a:rPr lang="en-US" sz="2400" b="1" dirty="0"/>
              <a:t>XSLT 3.0</a:t>
            </a:r>
            <a:r>
              <a:rPr lang="en-US" sz="2400" dirty="0"/>
              <a:t> for transformations</a:t>
            </a:r>
          </a:p>
          <a:p>
            <a:pPr marL="742950" lvl="1" indent="-285750">
              <a:buFont typeface="Arial" panose="020B0604020202020204" pitchFamily="34" charset="0"/>
              <a:buChar char="•"/>
            </a:pPr>
            <a:r>
              <a:rPr lang="en-US" sz="2400" b="1" dirty="0"/>
              <a:t>XQuery 3.1</a:t>
            </a:r>
            <a:r>
              <a:rPr lang="en-US" sz="2400" dirty="0"/>
              <a:t> for queries</a:t>
            </a:r>
          </a:p>
          <a:p>
            <a:pPr marL="742950" lvl="1" indent="-285750">
              <a:buFont typeface="Arial" panose="020B0604020202020204" pitchFamily="34" charset="0"/>
              <a:buChar char="•"/>
            </a:pPr>
            <a:r>
              <a:rPr lang="en-US" sz="2400" b="1" dirty="0"/>
              <a:t>XSD 1.1</a:t>
            </a:r>
            <a:r>
              <a:rPr lang="en-US" sz="2400" dirty="0"/>
              <a:t> for document validation</a:t>
            </a:r>
          </a:p>
          <a:p>
            <a:pPr marL="742950" lvl="1" indent="-285750">
              <a:buFont typeface="Arial" panose="020B0604020202020204" pitchFamily="34" charset="0"/>
              <a:buChar char="•"/>
            </a:pPr>
            <a:r>
              <a:rPr lang="en-US" sz="2400" b="1" dirty="0"/>
              <a:t>XPath 3.1</a:t>
            </a:r>
            <a:r>
              <a:rPr lang="en-US" sz="2400" dirty="0"/>
              <a:t> for navigation within documents</a:t>
            </a:r>
          </a:p>
          <a:p>
            <a:pPr marL="0" indent="0">
              <a:buNone/>
            </a:pPr>
            <a:r>
              <a:rPr lang="en-US" sz="2400" dirty="0"/>
              <a:t>In three editions, each offering different levels of functionality: </a:t>
            </a:r>
          </a:p>
          <a:p>
            <a:pPr marL="742950" lvl="1" indent="-285750">
              <a:buFont typeface="Arial" panose="020B0604020202020204" pitchFamily="34" charset="0"/>
              <a:buChar char="•"/>
            </a:pPr>
            <a:r>
              <a:rPr lang="en-US" sz="2400" b="1" dirty="0"/>
              <a:t>Home Edition</a:t>
            </a:r>
            <a:r>
              <a:rPr lang="en-US" sz="2400" dirty="0"/>
              <a:t> (HE) - open source, free of charge</a:t>
            </a:r>
          </a:p>
          <a:p>
            <a:pPr marL="742950" lvl="1" indent="-285750">
              <a:buFont typeface="Arial" panose="020B0604020202020204" pitchFamily="34" charset="0"/>
              <a:buChar char="•"/>
            </a:pPr>
            <a:r>
              <a:rPr lang="en-US" sz="2400" b="1" dirty="0"/>
              <a:t>Professional Edition</a:t>
            </a:r>
            <a:r>
              <a:rPr lang="en-US" sz="2400" dirty="0"/>
              <a:t> (PE) - with extra features for serious users</a:t>
            </a:r>
          </a:p>
          <a:p>
            <a:pPr marL="742950" lvl="1" indent="-285750">
              <a:buFont typeface="Arial" panose="020B0604020202020204" pitchFamily="34" charset="0"/>
              <a:buChar char="•"/>
            </a:pPr>
            <a:r>
              <a:rPr lang="en-US" sz="2400" b="1" dirty="0"/>
              <a:t>Enterprise Edition</a:t>
            </a:r>
            <a:r>
              <a:rPr lang="en-US" sz="2400" dirty="0"/>
              <a:t> (EE) - with optimizations for high throughput and productivity</a:t>
            </a:r>
          </a:p>
          <a:p>
            <a:endParaRPr lang="de-DE" dirty="0"/>
          </a:p>
        </p:txBody>
      </p:sp>
      <p:sp>
        <p:nvSpPr>
          <p:cNvPr id="3" name="Titel 2">
            <a:extLst>
              <a:ext uri="{FF2B5EF4-FFF2-40B4-BE49-F238E27FC236}">
                <a16:creationId xmlns:a16="http://schemas.microsoft.com/office/drawing/2014/main" id="{91B920C1-EE50-4B9E-BF31-5AA6F686D26F}"/>
              </a:ext>
            </a:extLst>
          </p:cNvPr>
          <p:cNvSpPr>
            <a:spLocks noGrp="1"/>
          </p:cNvSpPr>
          <p:nvPr>
            <p:ph type="title"/>
          </p:nvPr>
        </p:nvSpPr>
        <p:spPr>
          <a:xfrm>
            <a:off x="0" y="116632"/>
            <a:ext cx="8145137" cy="612775"/>
          </a:xfrm>
        </p:spPr>
        <p:txBody>
          <a:bodyPr/>
          <a:lstStyle/>
          <a:p>
            <a:pPr algn="l"/>
            <a:r>
              <a:rPr lang="de-DE" dirty="0" err="1"/>
              <a:t>Saxonica</a:t>
            </a:r>
            <a:r>
              <a:rPr lang="de-DE" dirty="0"/>
              <a:t> Prozessoren (integriert)</a:t>
            </a:r>
          </a:p>
        </p:txBody>
      </p:sp>
    </p:spTree>
    <p:extLst>
      <p:ext uri="{BB962C8B-B14F-4D97-AF65-F5344CB8AC3E}">
        <p14:creationId xmlns:p14="http://schemas.microsoft.com/office/powerpoint/2010/main" val="3030106290"/>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1D410EEF-673B-43DA-9582-FC06B8BEE82C}"/>
              </a:ext>
            </a:extLst>
          </p:cNvPr>
          <p:cNvSpPr>
            <a:spLocks noGrp="1"/>
          </p:cNvSpPr>
          <p:nvPr>
            <p:ph idx="1"/>
          </p:nvPr>
        </p:nvSpPr>
        <p:spPr>
          <a:xfrm>
            <a:off x="479376" y="1208087"/>
            <a:ext cx="11449272" cy="4441826"/>
          </a:xfrm>
        </p:spPr>
        <p:txBody>
          <a:bodyPr/>
          <a:lstStyle/>
          <a:p>
            <a:r>
              <a:rPr lang="de-DE" sz="2400" i="1" dirty="0" err="1"/>
              <a:t>eXist-db</a:t>
            </a:r>
            <a:r>
              <a:rPr lang="de-DE" sz="2400" i="1" dirty="0"/>
              <a:t> ist eine native XML-Datenbank, die Daten in nativem XML verwaltet und somit für eine kinderleichte Ablage, Weiterverarbeitung und Bereitstellung von XML-Daten geeignet ist.</a:t>
            </a:r>
          </a:p>
          <a:p>
            <a:pPr marL="0" indent="0">
              <a:buNone/>
            </a:pPr>
            <a:endParaRPr lang="de-DE" sz="2400" dirty="0"/>
          </a:p>
          <a:p>
            <a:r>
              <a:rPr lang="de-DE" sz="2400" dirty="0"/>
              <a:t>„Die </a:t>
            </a:r>
            <a:r>
              <a:rPr lang="de-DE" sz="2400" dirty="0" err="1"/>
              <a:t>eXist-db</a:t>
            </a:r>
            <a:r>
              <a:rPr lang="de-DE" sz="2400" dirty="0"/>
              <a:t> ist </a:t>
            </a:r>
            <a:r>
              <a:rPr lang="de-DE" sz="2400" b="1" dirty="0"/>
              <a:t>eine in Java implementierte NoSQL-Datenbank</a:t>
            </a:r>
            <a:r>
              <a:rPr lang="de-DE" sz="2400" dirty="0"/>
              <a:t>, die als freie Software zur Verfügung steht. Das Projekt wurde im Jahr 2000 durch Wolfgang Meier gegründet und wird seit 2001 als </a:t>
            </a:r>
            <a:r>
              <a:rPr lang="de-DE" sz="2400" b="1" dirty="0"/>
              <a:t>Open-Source</a:t>
            </a:r>
            <a:r>
              <a:rPr lang="de-DE" sz="2400" dirty="0"/>
              <a:t> gemeinschaftlich weiterentwickelt. Die erste Major-Version erschien im Jahre 2006. Die Datenbank läuft innerhalb der Java Virtual </a:t>
            </a:r>
            <a:r>
              <a:rPr lang="de-DE" sz="2400" dirty="0" err="1"/>
              <a:t>Machine</a:t>
            </a:r>
            <a:r>
              <a:rPr lang="de-DE" sz="2400" dirty="0"/>
              <a:t> und kann deshalb unabhängig vom Betriebssystem eingesetzt werden. Die Daten werden als XML in Baumstruktur dargestellt. Als Abfragesprache dienen </a:t>
            </a:r>
            <a:r>
              <a:rPr lang="de-DE" sz="2400" b="1" dirty="0" err="1"/>
              <a:t>XQuery</a:t>
            </a:r>
            <a:r>
              <a:rPr lang="de-DE" sz="2400" b="1" dirty="0"/>
              <a:t> (XML Query Language) </a:t>
            </a:r>
            <a:r>
              <a:rPr lang="de-DE" sz="2400" dirty="0"/>
              <a:t>oder </a:t>
            </a:r>
            <a:r>
              <a:rPr lang="de-DE" sz="2400" b="1" dirty="0" err="1"/>
              <a:t>XPath</a:t>
            </a:r>
            <a:r>
              <a:rPr lang="de-DE" sz="2400" b="1" dirty="0"/>
              <a:t> (XML Path Language). </a:t>
            </a:r>
            <a:r>
              <a:rPr lang="de-DE" sz="2400" dirty="0"/>
              <a:t>Für Transformationen wird </a:t>
            </a:r>
            <a:r>
              <a:rPr lang="de-DE" sz="2400" b="1" dirty="0"/>
              <a:t>XSLT (Extensible Stylesheet Language </a:t>
            </a:r>
            <a:r>
              <a:rPr lang="de-DE" sz="2400" b="1" dirty="0" err="1"/>
              <a:t>Transformations</a:t>
            </a:r>
            <a:r>
              <a:rPr lang="de-DE" sz="2400" b="1" dirty="0"/>
              <a:t>)</a:t>
            </a:r>
            <a:r>
              <a:rPr lang="de-DE" sz="2400" dirty="0"/>
              <a:t> verwendet.“ </a:t>
            </a:r>
            <a:r>
              <a:rPr lang="de-DE" sz="2400" dirty="0">
                <a:hlinkClick r:id="rId2"/>
              </a:rPr>
              <a:t>https://www.form4.de/artikel/exist-db/</a:t>
            </a:r>
            <a:endParaRPr lang="de-DE" sz="2400" dirty="0"/>
          </a:p>
          <a:p>
            <a:endParaRPr lang="de-DE" sz="2400" dirty="0"/>
          </a:p>
          <a:p>
            <a:endParaRPr lang="de-DE" sz="2400" dirty="0"/>
          </a:p>
          <a:p>
            <a:endParaRPr lang="de-DE" dirty="0"/>
          </a:p>
        </p:txBody>
      </p:sp>
      <p:sp>
        <p:nvSpPr>
          <p:cNvPr id="3" name="Titel 2">
            <a:extLst>
              <a:ext uri="{FF2B5EF4-FFF2-40B4-BE49-F238E27FC236}">
                <a16:creationId xmlns:a16="http://schemas.microsoft.com/office/drawing/2014/main" id="{7CD49ED7-54AA-48C2-B9A2-7573E28E1CE5}"/>
              </a:ext>
            </a:extLst>
          </p:cNvPr>
          <p:cNvSpPr>
            <a:spLocks noGrp="1"/>
          </p:cNvSpPr>
          <p:nvPr>
            <p:ph type="title"/>
          </p:nvPr>
        </p:nvSpPr>
        <p:spPr>
          <a:xfrm>
            <a:off x="0" y="116632"/>
            <a:ext cx="8145137" cy="612775"/>
          </a:xfrm>
        </p:spPr>
        <p:txBody>
          <a:bodyPr/>
          <a:lstStyle/>
          <a:p>
            <a:pPr algn="l"/>
            <a:r>
              <a:rPr lang="de-DE" sz="3600" dirty="0" err="1"/>
              <a:t>XQuery</a:t>
            </a:r>
            <a:r>
              <a:rPr lang="de-DE" sz="3600" dirty="0"/>
              <a:t> auf </a:t>
            </a:r>
            <a:r>
              <a:rPr lang="de-DE" sz="3600" dirty="0" err="1"/>
              <a:t>eXist-db</a:t>
            </a:r>
            <a:r>
              <a:rPr lang="de-DE" sz="3600" dirty="0"/>
              <a:t> anwenden </a:t>
            </a:r>
          </a:p>
        </p:txBody>
      </p:sp>
    </p:spTree>
    <p:extLst>
      <p:ext uri="{BB962C8B-B14F-4D97-AF65-F5344CB8AC3E}">
        <p14:creationId xmlns:p14="http://schemas.microsoft.com/office/powerpoint/2010/main" val="3801358584"/>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B08E8503-A6DB-4BAE-B76F-19311D5C4E86}"/>
              </a:ext>
            </a:extLst>
          </p:cNvPr>
          <p:cNvSpPr>
            <a:spLocks noGrp="1"/>
          </p:cNvSpPr>
          <p:nvPr>
            <p:ph idx="1"/>
          </p:nvPr>
        </p:nvSpPr>
        <p:spPr>
          <a:xfrm>
            <a:off x="155340" y="1340768"/>
            <a:ext cx="11881320" cy="4597813"/>
          </a:xfrm>
        </p:spPr>
        <p:txBody>
          <a:bodyPr/>
          <a:lstStyle/>
          <a:p>
            <a:r>
              <a:rPr lang="de-DE" sz="2100" dirty="0"/>
              <a:t>„Das Abspeichern einer Datei ist verhältnismäßig einfach: die XML-Dokumente werden eingelesen und indiziert abgelegt, wobei Art und Umfang der Indizierung bei Bedarf detailliert festgelegt werden können. Im Vergleich zu SQL-Datenbanken, bei denen in der Regel eine Aufteilung der zusammengehörenden Daten in verschiedene Tabellen erfolgt, können XML-Dokumente in ihrer nativen Struktur abgelegt werden. Dies ermöglicht einen direkten Zugriff auf jede Strukturebene des Dokuments. Die Daten werden als </a:t>
            </a:r>
            <a:r>
              <a:rPr lang="de-DE" sz="2100" b="1" dirty="0"/>
              <a:t>Knotenreferenzen</a:t>
            </a:r>
            <a:r>
              <a:rPr lang="de-DE" sz="2100" dirty="0"/>
              <a:t> bereitgestellt, die dann beispielsweise zu neuen Datenstrukturen zusammengefügt werden können.“ </a:t>
            </a:r>
            <a:r>
              <a:rPr lang="de-DE" sz="2100" dirty="0">
                <a:hlinkClick r:id="rId2"/>
              </a:rPr>
              <a:t>https://www.form4.de/artikel/exist-db/</a:t>
            </a:r>
            <a:endParaRPr lang="de-DE" sz="2100" dirty="0"/>
          </a:p>
          <a:p>
            <a:pPr marL="0" indent="0">
              <a:buNone/>
            </a:pPr>
            <a:endParaRPr lang="de-DE" sz="2100" dirty="0"/>
          </a:p>
          <a:p>
            <a:r>
              <a:rPr lang="de-DE" sz="2100" dirty="0"/>
              <a:t>„Eine besondere Stärke der </a:t>
            </a:r>
            <a:r>
              <a:rPr lang="de-DE" sz="2100" dirty="0" err="1"/>
              <a:t>eXist-db</a:t>
            </a:r>
            <a:r>
              <a:rPr lang="de-DE" sz="2100" dirty="0"/>
              <a:t> zeigt sich beim Auslesen ganzer Datenstrukturen aus der Datenbank. Statt nur einzelne Felder auszulesen, ermöglicht die </a:t>
            </a:r>
            <a:r>
              <a:rPr lang="de-DE" sz="2100" dirty="0" err="1"/>
              <a:t>eXist-db</a:t>
            </a:r>
            <a:r>
              <a:rPr lang="de-DE" sz="2100" dirty="0"/>
              <a:t> sehr große Transaktionen, die effektiv abgearbeitet werden. Jedes </a:t>
            </a:r>
            <a:r>
              <a:rPr lang="de-DE" sz="2100" dirty="0" err="1"/>
              <a:t>XQuery-Script</a:t>
            </a:r>
            <a:r>
              <a:rPr lang="de-DE" sz="2100" dirty="0"/>
              <a:t> wird dabei in einer Transaktion bearbeitet. Bei schreibenden Zugriffen auf die Datenbank werden die Daten zunächst </a:t>
            </a:r>
            <a:r>
              <a:rPr lang="de-DE" sz="2100" b="1" dirty="0"/>
              <a:t>als Stapel gesammelt </a:t>
            </a:r>
            <a:r>
              <a:rPr lang="de-DE" sz="2100" dirty="0"/>
              <a:t>und erst am Ende in die XML-Dokumente eingetragen, so dass kein </a:t>
            </a:r>
            <a:r>
              <a:rPr lang="de-DE" sz="2100" dirty="0" err="1"/>
              <a:t>Dirty</a:t>
            </a:r>
            <a:r>
              <a:rPr lang="de-DE" sz="2100" dirty="0"/>
              <a:t> Read möglich ist.“ </a:t>
            </a:r>
            <a:r>
              <a:rPr lang="de-DE" sz="2100" dirty="0">
                <a:hlinkClick r:id="rId2"/>
              </a:rPr>
              <a:t>https://www.form4.de/artikel/exist-db/</a:t>
            </a:r>
            <a:endParaRPr lang="de-DE" sz="2100" dirty="0"/>
          </a:p>
          <a:p>
            <a:endParaRPr lang="de-DE" sz="2400" dirty="0"/>
          </a:p>
        </p:txBody>
      </p:sp>
      <p:sp>
        <p:nvSpPr>
          <p:cNvPr id="3" name="Titel 2">
            <a:extLst>
              <a:ext uri="{FF2B5EF4-FFF2-40B4-BE49-F238E27FC236}">
                <a16:creationId xmlns:a16="http://schemas.microsoft.com/office/drawing/2014/main" id="{9DB97F7F-C05C-4AFA-89BD-7BA034C95B5B}"/>
              </a:ext>
            </a:extLst>
          </p:cNvPr>
          <p:cNvSpPr>
            <a:spLocks noGrp="1"/>
          </p:cNvSpPr>
          <p:nvPr>
            <p:ph type="title"/>
          </p:nvPr>
        </p:nvSpPr>
        <p:spPr>
          <a:xfrm>
            <a:off x="5089" y="116632"/>
            <a:ext cx="8145137" cy="612775"/>
          </a:xfrm>
        </p:spPr>
        <p:txBody>
          <a:bodyPr/>
          <a:lstStyle/>
          <a:p>
            <a:pPr algn="l"/>
            <a:r>
              <a:rPr lang="de-DE" sz="3600" dirty="0" err="1"/>
              <a:t>eXist-db</a:t>
            </a:r>
            <a:r>
              <a:rPr lang="de-DE" sz="3600" dirty="0"/>
              <a:t>: „Knoten“ und „Stapel“</a:t>
            </a:r>
          </a:p>
        </p:txBody>
      </p:sp>
    </p:spTree>
    <p:extLst>
      <p:ext uri="{BB962C8B-B14F-4D97-AF65-F5344CB8AC3E}">
        <p14:creationId xmlns:p14="http://schemas.microsoft.com/office/powerpoint/2010/main" val="905484740"/>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CAB4EC25-2B84-4F22-9C40-AF5D23D170EB}"/>
              </a:ext>
            </a:extLst>
          </p:cNvPr>
          <p:cNvSpPr>
            <a:spLocks noGrp="1"/>
          </p:cNvSpPr>
          <p:nvPr>
            <p:ph type="title"/>
          </p:nvPr>
        </p:nvSpPr>
        <p:spPr>
          <a:xfrm>
            <a:off x="23664" y="116632"/>
            <a:ext cx="9878887" cy="612775"/>
          </a:xfrm>
        </p:spPr>
        <p:txBody>
          <a:bodyPr/>
          <a:lstStyle/>
          <a:p>
            <a:pPr algn="l"/>
            <a:r>
              <a:rPr lang="de-DE" sz="3600" dirty="0"/>
              <a:t>Hilfe / Validierung bei der Erstellung von </a:t>
            </a:r>
            <a:r>
              <a:rPr lang="de-DE" sz="3600" dirty="0" err="1"/>
              <a:t>XQuery</a:t>
            </a:r>
            <a:endParaRPr lang="de-DE" sz="3600" dirty="0"/>
          </a:p>
        </p:txBody>
      </p:sp>
      <p:pic>
        <p:nvPicPr>
          <p:cNvPr id="4" name="Grafik 3">
            <a:extLst>
              <a:ext uri="{FF2B5EF4-FFF2-40B4-BE49-F238E27FC236}">
                <a16:creationId xmlns:a16="http://schemas.microsoft.com/office/drawing/2014/main" id="{CFFDB873-0C38-45D4-8F1F-E9724C2AD89C}"/>
              </a:ext>
            </a:extLst>
          </p:cNvPr>
          <p:cNvPicPr>
            <a:picLocks noChangeAspect="1"/>
          </p:cNvPicPr>
          <p:nvPr/>
        </p:nvPicPr>
        <p:blipFill rotWithShape="1">
          <a:blip r:embed="rId2"/>
          <a:srcRect l="39571" t="18500" r="21060" b="41600"/>
          <a:stretch/>
        </p:blipFill>
        <p:spPr>
          <a:xfrm>
            <a:off x="191344" y="1436144"/>
            <a:ext cx="7176120" cy="4090966"/>
          </a:xfrm>
          <a:prstGeom prst="rect">
            <a:avLst/>
          </a:prstGeom>
        </p:spPr>
      </p:pic>
      <p:sp>
        <p:nvSpPr>
          <p:cNvPr id="5" name="Textfeld 4">
            <a:extLst>
              <a:ext uri="{FF2B5EF4-FFF2-40B4-BE49-F238E27FC236}">
                <a16:creationId xmlns:a16="http://schemas.microsoft.com/office/drawing/2014/main" id="{77FC6588-57CE-4050-A2C5-4CB0A0B180F8}"/>
              </a:ext>
            </a:extLst>
          </p:cNvPr>
          <p:cNvSpPr txBox="1"/>
          <p:nvPr/>
        </p:nvSpPr>
        <p:spPr>
          <a:xfrm>
            <a:off x="7536160" y="1556792"/>
            <a:ext cx="4248472" cy="3970318"/>
          </a:xfrm>
          <a:prstGeom prst="rect">
            <a:avLst/>
          </a:prstGeom>
          <a:noFill/>
        </p:spPr>
        <p:txBody>
          <a:bodyPr wrap="square" rtlCol="0">
            <a:spAutoFit/>
          </a:bodyPr>
          <a:lstStyle/>
          <a:p>
            <a:r>
              <a:rPr lang="de-DE" sz="2800" dirty="0">
                <a:latin typeface="Candara" panose="020E0502030303020204" pitchFamily="34" charset="0"/>
              </a:rPr>
              <a:t>Die Validierungshilfe für </a:t>
            </a:r>
            <a:r>
              <a:rPr lang="de-DE" sz="2800" dirty="0" err="1">
                <a:latin typeface="Candara" panose="020E0502030303020204" pitchFamily="34" charset="0"/>
              </a:rPr>
              <a:t>XQuery</a:t>
            </a:r>
            <a:r>
              <a:rPr lang="de-DE" sz="2800" dirty="0">
                <a:latin typeface="Candara" panose="020E0502030303020204" pitchFamily="34" charset="0"/>
              </a:rPr>
              <a:t> funktioniert analog zur Validierung von XML. Ein weißes Ausrufezeichen in einem roten Kreis weist auf Fehler hin. Die fehlerhafte Zeile wir im Code selbst ebenfalls rot markiert.</a:t>
            </a:r>
          </a:p>
        </p:txBody>
      </p:sp>
    </p:spTree>
    <p:extLst>
      <p:ext uri="{BB962C8B-B14F-4D97-AF65-F5344CB8AC3E}">
        <p14:creationId xmlns:p14="http://schemas.microsoft.com/office/powerpoint/2010/main" val="4268328472"/>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A521CB96-A0DA-4336-9130-0C5CA1FAB271}"/>
              </a:ext>
            </a:extLst>
          </p:cNvPr>
          <p:cNvSpPr>
            <a:spLocks noGrp="1"/>
          </p:cNvSpPr>
          <p:nvPr>
            <p:ph idx="1"/>
          </p:nvPr>
        </p:nvSpPr>
        <p:spPr>
          <a:xfrm>
            <a:off x="609600" y="1340768"/>
            <a:ext cx="10972800" cy="4441826"/>
          </a:xfrm>
        </p:spPr>
        <p:txBody>
          <a:bodyPr/>
          <a:lstStyle/>
          <a:p>
            <a:r>
              <a:rPr lang="de-DE" dirty="0"/>
              <a:t>In der Vergangenheit war der Debugger </a:t>
            </a:r>
            <a:r>
              <a:rPr lang="de-DE" u="sng" dirty="0"/>
              <a:t>nicht</a:t>
            </a:r>
            <a:r>
              <a:rPr lang="de-DE" dirty="0"/>
              <a:t> in der Standardversion von Oxygen integriert.</a:t>
            </a:r>
          </a:p>
          <a:p>
            <a:r>
              <a:rPr lang="de-DE" dirty="0"/>
              <a:t>Viele Tutorials auch auf der offiziellen (!) Seite von Oxygen sind deshalb nicht mehr auf dem neuesten Stand.</a:t>
            </a:r>
          </a:p>
          <a:p>
            <a:r>
              <a:rPr lang="de-DE" dirty="0"/>
              <a:t>Zu den veralteten Videos gehört auch dieses, das bei einer Google-Suche immer weit oben erscheint: </a:t>
            </a:r>
            <a:r>
              <a:rPr lang="de-DE" dirty="0">
                <a:hlinkClick r:id="rId2"/>
              </a:rPr>
              <a:t>https://www.youtube.com/embed/Yoc5h1zSddA</a:t>
            </a:r>
            <a:endParaRPr lang="de-DE" dirty="0"/>
          </a:p>
          <a:p>
            <a:r>
              <a:rPr lang="de-DE" dirty="0"/>
              <a:t>Beschreibungen zu </a:t>
            </a:r>
            <a:r>
              <a:rPr lang="de-DE" dirty="0" err="1"/>
              <a:t>XQuery</a:t>
            </a:r>
            <a:r>
              <a:rPr lang="de-DE" dirty="0"/>
              <a:t> im Oxygen Handbuch sind auf verschiedene Kapitel verteilt und erklären das Interface nicht systematisch.</a:t>
            </a:r>
          </a:p>
          <a:p>
            <a:pPr marL="0" indent="0">
              <a:buNone/>
            </a:pPr>
            <a:endParaRPr lang="de-DE" dirty="0"/>
          </a:p>
        </p:txBody>
      </p:sp>
      <p:sp>
        <p:nvSpPr>
          <p:cNvPr id="3" name="Titel 2">
            <a:extLst>
              <a:ext uri="{FF2B5EF4-FFF2-40B4-BE49-F238E27FC236}">
                <a16:creationId xmlns:a16="http://schemas.microsoft.com/office/drawing/2014/main" id="{C4EACE9D-E812-40A4-8E4C-3F7264744CCD}"/>
              </a:ext>
            </a:extLst>
          </p:cNvPr>
          <p:cNvSpPr>
            <a:spLocks noGrp="1"/>
          </p:cNvSpPr>
          <p:nvPr>
            <p:ph type="title"/>
          </p:nvPr>
        </p:nvSpPr>
        <p:spPr>
          <a:xfrm>
            <a:off x="0" y="116632"/>
            <a:ext cx="8145137" cy="612775"/>
          </a:xfrm>
        </p:spPr>
        <p:txBody>
          <a:bodyPr/>
          <a:lstStyle/>
          <a:p>
            <a:r>
              <a:rPr lang="de-DE" sz="3200" dirty="0"/>
              <a:t>Probleme bei der Nutzung des XQ Debuggers</a:t>
            </a:r>
          </a:p>
        </p:txBody>
      </p:sp>
    </p:spTree>
    <p:extLst>
      <p:ext uri="{BB962C8B-B14F-4D97-AF65-F5344CB8AC3E}">
        <p14:creationId xmlns:p14="http://schemas.microsoft.com/office/powerpoint/2010/main" val="217678334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30E26D-3AD9-4BF2-8652-384A5ED6B628}"/>
              </a:ext>
            </a:extLst>
          </p:cNvPr>
          <p:cNvSpPr>
            <a:spLocks noGrp="1"/>
          </p:cNvSpPr>
          <p:nvPr>
            <p:ph type="title"/>
          </p:nvPr>
        </p:nvSpPr>
        <p:spPr>
          <a:xfrm>
            <a:off x="-7600" y="0"/>
            <a:ext cx="10972800" cy="836712"/>
          </a:xfrm>
        </p:spPr>
        <p:txBody>
          <a:bodyPr/>
          <a:lstStyle/>
          <a:p>
            <a:pPr algn="l"/>
            <a:r>
              <a:rPr lang="de-DE" sz="3600" dirty="0"/>
              <a:t>„</a:t>
            </a:r>
            <a:r>
              <a:rPr lang="de-DE" sz="3600" dirty="0" err="1"/>
              <a:t>Advanced</a:t>
            </a:r>
            <a:r>
              <a:rPr lang="de-DE" sz="3600" dirty="0"/>
              <a:t> XML“ -- Anwendungsbeispiele</a:t>
            </a:r>
          </a:p>
        </p:txBody>
      </p:sp>
      <p:sp>
        <p:nvSpPr>
          <p:cNvPr id="3" name="Inhaltsplatzhalter 2">
            <a:extLst>
              <a:ext uri="{FF2B5EF4-FFF2-40B4-BE49-F238E27FC236}">
                <a16:creationId xmlns:a16="http://schemas.microsoft.com/office/drawing/2014/main" id="{ABE9F18F-FE6C-4C7F-A57D-CD4E31CCAA21}"/>
              </a:ext>
            </a:extLst>
          </p:cNvPr>
          <p:cNvSpPr>
            <a:spLocks noGrp="1"/>
          </p:cNvSpPr>
          <p:nvPr>
            <p:ph idx="1"/>
          </p:nvPr>
        </p:nvSpPr>
        <p:spPr>
          <a:xfrm>
            <a:off x="609600" y="1700808"/>
            <a:ext cx="10972800" cy="4117975"/>
          </a:xfrm>
        </p:spPr>
        <p:txBody>
          <a:bodyPr/>
          <a:lstStyle/>
          <a:p>
            <a:pPr marL="0" indent="0">
              <a:buNone/>
            </a:pPr>
            <a:r>
              <a:rPr lang="de-DE" dirty="0"/>
              <a:t>Einen guten Überblick über komplexere XML-Anwendungen wie das Erstellen von </a:t>
            </a:r>
            <a:r>
              <a:rPr lang="de-DE" dirty="0" err="1"/>
              <a:t>Indeces</a:t>
            </a:r>
            <a:r>
              <a:rPr lang="de-DE" dirty="0"/>
              <a:t> gibt das folgende Video von #dariahTeach: </a:t>
            </a:r>
          </a:p>
          <a:p>
            <a:pPr marL="0" indent="0">
              <a:buNone/>
            </a:pPr>
            <a:endParaRPr lang="de-DE" dirty="0">
              <a:hlinkClick r:id="rId2"/>
            </a:endParaRPr>
          </a:p>
          <a:p>
            <a:pPr marL="0" indent="0">
              <a:buNone/>
            </a:pPr>
            <a:r>
              <a:rPr lang="en-US" dirty="0">
                <a:hlinkClick r:id="rId2"/>
              </a:rPr>
              <a:t>Tutorial "Critical editions -- advanced features" by #dariahTeach</a:t>
            </a:r>
            <a:endParaRPr lang="en-US" dirty="0"/>
          </a:p>
          <a:p>
            <a:pPr marL="0" indent="0">
              <a:buNone/>
            </a:pPr>
            <a:endParaRPr lang="de-DE" dirty="0"/>
          </a:p>
        </p:txBody>
      </p:sp>
    </p:spTree>
    <p:extLst>
      <p:ext uri="{BB962C8B-B14F-4D97-AF65-F5344CB8AC3E}">
        <p14:creationId xmlns:p14="http://schemas.microsoft.com/office/powerpoint/2010/main" val="16701451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2">
            <a:extLst>
              <a:ext uri="{FF2B5EF4-FFF2-40B4-BE49-F238E27FC236}">
                <a16:creationId xmlns:a16="http://schemas.microsoft.com/office/drawing/2014/main" id="{AF06CA91-14F7-4F33-A8FF-BB011CA1FCBE}"/>
              </a:ext>
            </a:extLst>
          </p:cNvPr>
          <p:cNvSpPr txBox="1">
            <a:spLocks/>
          </p:cNvSpPr>
          <p:nvPr/>
        </p:nvSpPr>
        <p:spPr bwMode="auto">
          <a:xfrm>
            <a:off x="0" y="91815"/>
            <a:ext cx="9624392" cy="576064"/>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lvl1pPr marL="342900" indent="-342900" algn="l" defTabSz="457200">
              <a:spcBef>
                <a:spcPts val="0"/>
              </a:spcBef>
              <a:spcAft>
                <a:spcPts val="0"/>
              </a:spcAft>
              <a:buFont typeface="Arial"/>
              <a:buChar char="•"/>
              <a:defRPr sz="3200">
                <a:solidFill>
                  <a:schemeClr val="tx1"/>
                </a:solidFill>
                <a:latin typeface="Candara"/>
                <a:ea typeface="ＭＳ Ｐゴシック"/>
                <a:cs typeface="Candara"/>
              </a:defRPr>
            </a:lvl1pPr>
            <a:lvl2pPr marL="742950" indent="-285750" algn="l" defTabSz="457200">
              <a:spcBef>
                <a:spcPts val="0"/>
              </a:spcBef>
              <a:spcAft>
                <a:spcPts val="0"/>
              </a:spcAft>
              <a:buFont typeface="Arial"/>
              <a:buChar char="–"/>
              <a:defRPr sz="2800">
                <a:solidFill>
                  <a:schemeClr val="tx1"/>
                </a:solidFill>
                <a:latin typeface="Candara"/>
                <a:ea typeface="ＭＳ Ｐゴシック"/>
                <a:cs typeface="Candara"/>
              </a:defRPr>
            </a:lvl2pPr>
            <a:lvl3pPr marL="1143000" indent="-228600" algn="l" defTabSz="457200">
              <a:spcBef>
                <a:spcPts val="0"/>
              </a:spcBef>
              <a:spcAft>
                <a:spcPts val="0"/>
              </a:spcAft>
              <a:buFont typeface="Arial"/>
              <a:buChar char="•"/>
              <a:defRPr sz="2400">
                <a:solidFill>
                  <a:schemeClr val="tx1"/>
                </a:solidFill>
                <a:latin typeface="Candara"/>
                <a:ea typeface="ＭＳ Ｐゴシック"/>
                <a:cs typeface="Candara"/>
              </a:defRPr>
            </a:lvl3pPr>
            <a:lvl4pPr marL="1600200" indent="-228600" algn="l" defTabSz="457200">
              <a:spcBef>
                <a:spcPts val="0"/>
              </a:spcBef>
              <a:spcAft>
                <a:spcPts val="0"/>
              </a:spcAft>
              <a:buFont typeface="Arial"/>
              <a:buChar char="–"/>
              <a:defRPr sz="2000">
                <a:solidFill>
                  <a:schemeClr val="tx1"/>
                </a:solidFill>
                <a:latin typeface="Candara"/>
                <a:ea typeface="ＭＳ Ｐゴシック"/>
                <a:cs typeface="Candara"/>
              </a:defRPr>
            </a:lvl4pPr>
            <a:lvl5pPr marL="2057400" indent="-228600" algn="l" defTabSz="457200">
              <a:spcBef>
                <a:spcPts val="0"/>
              </a:spcBef>
              <a:spcAft>
                <a:spcPts val="0"/>
              </a:spcAft>
              <a:buFont typeface="Arial"/>
              <a:buChar char="»"/>
              <a:defRPr sz="2000">
                <a:solidFill>
                  <a:schemeClr val="tx1"/>
                </a:solidFill>
                <a:latin typeface="Candara"/>
                <a:ea typeface="ＭＳ Ｐゴシック"/>
                <a:cs typeface="Candara"/>
              </a:defRPr>
            </a:lvl5pPr>
            <a:lvl6pPr marL="2514600" indent="-228600" algn="l" defTabSz="457200">
              <a:spcBef>
                <a:spcPts val="0"/>
              </a:spcBef>
              <a:buFont typeface="Arial"/>
              <a:buChar char="•"/>
              <a:defRPr sz="2000">
                <a:solidFill>
                  <a:schemeClr val="tx1"/>
                </a:solidFill>
                <a:latin typeface="+mn-lt"/>
                <a:ea typeface="+mn-ea"/>
                <a:cs typeface="+mn-cs"/>
              </a:defRPr>
            </a:lvl6pPr>
            <a:lvl7pPr marL="2971800" indent="-228600" algn="l" defTabSz="457200">
              <a:spcBef>
                <a:spcPts val="0"/>
              </a:spcBef>
              <a:buFont typeface="Arial"/>
              <a:buChar char="•"/>
              <a:defRPr sz="2000">
                <a:solidFill>
                  <a:schemeClr val="tx1"/>
                </a:solidFill>
                <a:latin typeface="+mn-lt"/>
                <a:ea typeface="+mn-ea"/>
                <a:cs typeface="+mn-cs"/>
              </a:defRPr>
            </a:lvl7pPr>
            <a:lvl8pPr marL="3429000" indent="-228600" algn="l" defTabSz="457200">
              <a:spcBef>
                <a:spcPts val="0"/>
              </a:spcBef>
              <a:buFont typeface="Arial"/>
              <a:buChar char="•"/>
              <a:defRPr sz="2000">
                <a:solidFill>
                  <a:schemeClr val="tx1"/>
                </a:solidFill>
                <a:latin typeface="+mn-lt"/>
                <a:ea typeface="+mn-ea"/>
                <a:cs typeface="+mn-cs"/>
              </a:defRPr>
            </a:lvl8pPr>
            <a:lvl9pPr marL="3886200" indent="-228600" algn="l" defTabSz="457200">
              <a:spcBef>
                <a:spcPts val="0"/>
              </a:spcBef>
              <a:buFont typeface="Arial"/>
              <a:buChar char="•"/>
              <a:defRPr sz="2000">
                <a:solidFill>
                  <a:schemeClr val="tx1"/>
                </a:solidFill>
                <a:latin typeface="+mn-lt"/>
                <a:ea typeface="+mn-ea"/>
                <a:cs typeface="+mn-cs"/>
              </a:defRPr>
            </a:lvl9pPr>
          </a:lstStyle>
          <a:p>
            <a:pPr marL="0" indent="0">
              <a:buFont typeface="Arial"/>
              <a:buNone/>
            </a:pPr>
            <a:r>
              <a:rPr lang="en-US" sz="3600" dirty="0">
                <a:solidFill>
                  <a:srgbClr val="893144"/>
                </a:solidFill>
              </a:rPr>
              <a:t>Querying and visualizing XML with </a:t>
            </a:r>
            <a:r>
              <a:rPr lang="en-US" sz="3600" dirty="0" err="1">
                <a:solidFill>
                  <a:srgbClr val="893144"/>
                </a:solidFill>
              </a:rPr>
              <a:t>BaseX</a:t>
            </a:r>
            <a:endParaRPr lang="de-DE" sz="3600" dirty="0">
              <a:solidFill>
                <a:srgbClr val="893144"/>
              </a:solidFill>
            </a:endParaRPr>
          </a:p>
        </p:txBody>
      </p:sp>
      <p:sp>
        <p:nvSpPr>
          <p:cNvPr id="2" name="Textfeld 1">
            <a:extLst>
              <a:ext uri="{FF2B5EF4-FFF2-40B4-BE49-F238E27FC236}">
                <a16:creationId xmlns:a16="http://schemas.microsoft.com/office/drawing/2014/main" id="{2425E014-429C-42FE-A57E-F050AAE55C0D}"/>
              </a:ext>
            </a:extLst>
          </p:cNvPr>
          <p:cNvSpPr txBox="1"/>
          <p:nvPr/>
        </p:nvSpPr>
        <p:spPr>
          <a:xfrm>
            <a:off x="0" y="1106641"/>
            <a:ext cx="4320480" cy="4401205"/>
          </a:xfrm>
          <a:prstGeom prst="rect">
            <a:avLst/>
          </a:prstGeom>
          <a:noFill/>
        </p:spPr>
        <p:txBody>
          <a:bodyPr wrap="square" rtlCol="0">
            <a:spAutoFit/>
          </a:bodyPr>
          <a:lstStyle/>
          <a:p>
            <a:pPr marL="285750" indent="-285750">
              <a:buFont typeface="Arial" panose="020B0604020202020204" pitchFamily="34" charset="0"/>
              <a:buChar char="•"/>
            </a:pPr>
            <a:r>
              <a:rPr lang="de-DE" sz="2000" dirty="0">
                <a:latin typeface="Candara" panose="020E0502030303020204" pitchFamily="34" charset="0"/>
              </a:rPr>
              <a:t>Open-Source Software für Linux, Mac und Windows.</a:t>
            </a:r>
          </a:p>
          <a:p>
            <a:pPr marL="285750" indent="-285750">
              <a:buFont typeface="Arial" panose="020B0604020202020204" pitchFamily="34" charset="0"/>
              <a:buChar char="•"/>
            </a:pPr>
            <a:r>
              <a:rPr lang="de-DE" sz="2000" dirty="0">
                <a:latin typeface="Candara" panose="020E0502030303020204" pitchFamily="34" charset="0"/>
              </a:rPr>
              <a:t>Das Interface bietet nicht nur interaktive Ansichten zur Visualisierung Ihrer XML-Daten, sondern auch einen leistungsstarken interaktiven Abfrage-Editor (</a:t>
            </a:r>
            <a:r>
              <a:rPr lang="de-DE" sz="2000" dirty="0" err="1">
                <a:latin typeface="Candara" panose="020E0502030303020204" pitchFamily="34" charset="0"/>
              </a:rPr>
              <a:t>XQuery</a:t>
            </a:r>
            <a:r>
              <a:rPr lang="de-DE" sz="2000" dirty="0">
                <a:latin typeface="Candara" panose="020E0502030303020204" pitchFamily="34" charset="0"/>
              </a:rPr>
              <a:t> 3.1-Prozessor).</a:t>
            </a:r>
          </a:p>
          <a:p>
            <a:pPr marL="285750" indent="-285750">
              <a:buFont typeface="Arial" panose="020B0604020202020204" pitchFamily="34" charset="0"/>
              <a:buChar char="•"/>
            </a:pPr>
            <a:r>
              <a:rPr lang="de-DE" sz="2000" dirty="0" err="1">
                <a:latin typeface="Candara" panose="020E0502030303020204" pitchFamily="34" charset="0"/>
              </a:rPr>
              <a:t>BaseX</a:t>
            </a:r>
            <a:r>
              <a:rPr lang="de-DE" sz="2000" dirty="0">
                <a:latin typeface="Candara" panose="020E0502030303020204" pitchFamily="34" charset="0"/>
              </a:rPr>
              <a:t> kann über die Command Line, im Client/Server-Modus oder über die grafische Benutzeroberfläche (GUI) verwendet werden. </a:t>
            </a:r>
            <a:endParaRPr lang="de-DE" sz="2000" dirty="0"/>
          </a:p>
        </p:txBody>
      </p:sp>
      <p:pic>
        <p:nvPicPr>
          <p:cNvPr id="4" name="Grafik 3">
            <a:extLst>
              <a:ext uri="{FF2B5EF4-FFF2-40B4-BE49-F238E27FC236}">
                <a16:creationId xmlns:a16="http://schemas.microsoft.com/office/drawing/2014/main" id="{58A8E882-5D26-4C15-8444-87435A91B9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3792" y="1040601"/>
            <a:ext cx="7968208" cy="5594231"/>
          </a:xfrm>
          <a:prstGeom prst="rect">
            <a:avLst/>
          </a:prstGeom>
        </p:spPr>
      </p:pic>
      <p:sp>
        <p:nvSpPr>
          <p:cNvPr id="6" name="Inhaltsplatzhalter 2">
            <a:extLst>
              <a:ext uri="{FF2B5EF4-FFF2-40B4-BE49-F238E27FC236}">
                <a16:creationId xmlns:a16="http://schemas.microsoft.com/office/drawing/2014/main" id="{E34B78F4-CED1-4F2B-B50A-8899F7AF4210}"/>
              </a:ext>
            </a:extLst>
          </p:cNvPr>
          <p:cNvSpPr txBox="1">
            <a:spLocks/>
          </p:cNvSpPr>
          <p:nvPr/>
        </p:nvSpPr>
        <p:spPr bwMode="auto">
          <a:xfrm>
            <a:off x="0" y="5677227"/>
            <a:ext cx="4963904" cy="720080"/>
          </a:xfrm>
          <a:prstGeom prst="rect">
            <a:avLst/>
          </a:prstGeom>
          <a:solidFill>
            <a:srgbClr val="893144"/>
          </a:solidFill>
          <a:ln>
            <a:noFill/>
          </a:ln>
        </p:spPr>
        <p:txBody>
          <a:bodyPr vert="horz" wrap="square" lIns="91440" tIns="45720" rIns="91440" bIns="45720" numCol="1" anchor="t" anchorCtr="0" compatLnSpc="1">
            <a:prstTxWarp prst="textNoShape">
              <a:avLst/>
            </a:prstTxWarp>
          </a:bodyPr>
          <a:lstStyle>
            <a:lvl1pPr marL="342900" indent="-342900" algn="l" defTabSz="457200">
              <a:spcBef>
                <a:spcPts val="0"/>
              </a:spcBef>
              <a:spcAft>
                <a:spcPts val="0"/>
              </a:spcAft>
              <a:buFont typeface="Arial"/>
              <a:buChar char="•"/>
              <a:defRPr sz="3200">
                <a:solidFill>
                  <a:schemeClr val="tx1"/>
                </a:solidFill>
                <a:latin typeface="Candara"/>
                <a:ea typeface="ＭＳ Ｐゴシック"/>
                <a:cs typeface="Candara"/>
              </a:defRPr>
            </a:lvl1pPr>
            <a:lvl2pPr marL="742950" indent="-285750" algn="l" defTabSz="457200">
              <a:spcBef>
                <a:spcPts val="0"/>
              </a:spcBef>
              <a:spcAft>
                <a:spcPts val="0"/>
              </a:spcAft>
              <a:buFont typeface="Arial"/>
              <a:buChar char="–"/>
              <a:defRPr sz="2800">
                <a:solidFill>
                  <a:schemeClr val="tx1"/>
                </a:solidFill>
                <a:latin typeface="Candara"/>
                <a:ea typeface="ＭＳ Ｐゴシック"/>
                <a:cs typeface="Candara"/>
              </a:defRPr>
            </a:lvl2pPr>
            <a:lvl3pPr marL="1143000" indent="-228600" algn="l" defTabSz="457200">
              <a:spcBef>
                <a:spcPts val="0"/>
              </a:spcBef>
              <a:spcAft>
                <a:spcPts val="0"/>
              </a:spcAft>
              <a:buFont typeface="Arial"/>
              <a:buChar char="•"/>
              <a:defRPr sz="2400">
                <a:solidFill>
                  <a:schemeClr val="tx1"/>
                </a:solidFill>
                <a:latin typeface="Candara"/>
                <a:ea typeface="ＭＳ Ｐゴシック"/>
                <a:cs typeface="Candara"/>
              </a:defRPr>
            </a:lvl3pPr>
            <a:lvl4pPr marL="1600200" indent="-228600" algn="l" defTabSz="457200">
              <a:spcBef>
                <a:spcPts val="0"/>
              </a:spcBef>
              <a:spcAft>
                <a:spcPts val="0"/>
              </a:spcAft>
              <a:buFont typeface="Arial"/>
              <a:buChar char="–"/>
              <a:defRPr sz="2000">
                <a:solidFill>
                  <a:schemeClr val="tx1"/>
                </a:solidFill>
                <a:latin typeface="Candara"/>
                <a:ea typeface="ＭＳ Ｐゴシック"/>
                <a:cs typeface="Candara"/>
              </a:defRPr>
            </a:lvl4pPr>
            <a:lvl5pPr marL="2057400" indent="-228600" algn="l" defTabSz="457200">
              <a:spcBef>
                <a:spcPts val="0"/>
              </a:spcBef>
              <a:spcAft>
                <a:spcPts val="0"/>
              </a:spcAft>
              <a:buFont typeface="Arial"/>
              <a:buChar char="»"/>
              <a:defRPr sz="2000">
                <a:solidFill>
                  <a:schemeClr val="tx1"/>
                </a:solidFill>
                <a:latin typeface="Candara"/>
                <a:ea typeface="ＭＳ Ｐゴシック"/>
                <a:cs typeface="Candara"/>
              </a:defRPr>
            </a:lvl5pPr>
            <a:lvl6pPr marL="2514600" indent="-228600" algn="l" defTabSz="457200">
              <a:spcBef>
                <a:spcPts val="0"/>
              </a:spcBef>
              <a:buFont typeface="Arial"/>
              <a:buChar char="•"/>
              <a:defRPr sz="2000">
                <a:solidFill>
                  <a:schemeClr val="tx1"/>
                </a:solidFill>
                <a:latin typeface="+mn-lt"/>
                <a:ea typeface="+mn-ea"/>
                <a:cs typeface="+mn-cs"/>
              </a:defRPr>
            </a:lvl6pPr>
            <a:lvl7pPr marL="2971800" indent="-228600" algn="l" defTabSz="457200">
              <a:spcBef>
                <a:spcPts val="0"/>
              </a:spcBef>
              <a:buFont typeface="Arial"/>
              <a:buChar char="•"/>
              <a:defRPr sz="2000">
                <a:solidFill>
                  <a:schemeClr val="tx1"/>
                </a:solidFill>
                <a:latin typeface="+mn-lt"/>
                <a:ea typeface="+mn-ea"/>
                <a:cs typeface="+mn-cs"/>
              </a:defRPr>
            </a:lvl7pPr>
            <a:lvl8pPr marL="3429000" indent="-228600" algn="l" defTabSz="457200">
              <a:spcBef>
                <a:spcPts val="0"/>
              </a:spcBef>
              <a:buFont typeface="Arial"/>
              <a:buChar char="•"/>
              <a:defRPr sz="2000">
                <a:solidFill>
                  <a:schemeClr val="tx1"/>
                </a:solidFill>
                <a:latin typeface="+mn-lt"/>
                <a:ea typeface="+mn-ea"/>
                <a:cs typeface="+mn-cs"/>
              </a:defRPr>
            </a:lvl8pPr>
            <a:lvl9pPr marL="3886200" indent="-228600" algn="l" defTabSz="457200">
              <a:spcBef>
                <a:spcPts val="0"/>
              </a:spcBef>
              <a:buFont typeface="Arial"/>
              <a:buChar char="•"/>
              <a:defRPr sz="2000">
                <a:solidFill>
                  <a:schemeClr val="tx1"/>
                </a:solidFill>
                <a:latin typeface="+mn-lt"/>
                <a:ea typeface="+mn-ea"/>
                <a:cs typeface="+mn-cs"/>
              </a:defRPr>
            </a:lvl9pPr>
          </a:lstStyle>
          <a:p>
            <a:pPr marL="0" indent="0">
              <a:buFont typeface="Arial"/>
              <a:buNone/>
            </a:pPr>
            <a:r>
              <a:rPr lang="en-US" sz="1800" b="1" dirty="0" err="1">
                <a:solidFill>
                  <a:schemeClr val="bg1"/>
                </a:solidFill>
              </a:rPr>
              <a:t>Suche</a:t>
            </a:r>
            <a:r>
              <a:rPr lang="en-US" sz="1800" b="1" dirty="0">
                <a:solidFill>
                  <a:schemeClr val="bg1"/>
                </a:solidFill>
              </a:rPr>
              <a:t> </a:t>
            </a:r>
            <a:r>
              <a:rPr lang="en-US" sz="1800" b="1" dirty="0" err="1">
                <a:solidFill>
                  <a:schemeClr val="bg1"/>
                </a:solidFill>
              </a:rPr>
              <a:t>nach</a:t>
            </a:r>
            <a:r>
              <a:rPr lang="en-US" sz="1800" b="1" dirty="0">
                <a:solidFill>
                  <a:schemeClr val="bg1"/>
                </a:solidFill>
              </a:rPr>
              <a:t> Land “</a:t>
            </a:r>
            <a:r>
              <a:rPr lang="en-US" sz="1800" b="1" dirty="0" err="1">
                <a:solidFill>
                  <a:schemeClr val="bg1"/>
                </a:solidFill>
              </a:rPr>
              <a:t>Italien</a:t>
            </a:r>
            <a:r>
              <a:rPr lang="en-US" sz="1800" b="1" dirty="0">
                <a:solidFill>
                  <a:schemeClr val="bg1"/>
                </a:solidFill>
              </a:rPr>
              <a:t>” </a:t>
            </a:r>
            <a:r>
              <a:rPr lang="en-US" sz="1800" b="1" dirty="0" err="1">
                <a:solidFill>
                  <a:schemeClr val="bg1"/>
                </a:solidFill>
              </a:rPr>
              <a:t>mit</a:t>
            </a:r>
            <a:r>
              <a:rPr lang="en-US" sz="1800" b="1" dirty="0">
                <a:solidFill>
                  <a:schemeClr val="bg1"/>
                </a:solidFill>
              </a:rPr>
              <a:t> </a:t>
            </a:r>
            <a:r>
              <a:rPr lang="en-US" sz="1800" b="1" dirty="0" err="1">
                <a:solidFill>
                  <a:schemeClr val="bg1"/>
                </a:solidFill>
              </a:rPr>
              <a:t>Xquery</a:t>
            </a:r>
            <a:r>
              <a:rPr lang="en-US" sz="1800" b="1" dirty="0">
                <a:solidFill>
                  <a:schemeClr val="bg1"/>
                </a:solidFill>
              </a:rPr>
              <a:t> in </a:t>
            </a:r>
            <a:r>
              <a:rPr lang="en-US" sz="1800" b="1" dirty="0" err="1">
                <a:solidFill>
                  <a:schemeClr val="bg1"/>
                </a:solidFill>
              </a:rPr>
              <a:t>Xbase</a:t>
            </a:r>
            <a:r>
              <a:rPr lang="en-US" sz="1800" b="1" dirty="0">
                <a:solidFill>
                  <a:schemeClr val="bg1"/>
                </a:solidFill>
              </a:rPr>
              <a:t> (</a:t>
            </a:r>
            <a:r>
              <a:rPr lang="en-US" sz="1800" b="1" dirty="0">
                <a:solidFill>
                  <a:schemeClr val="bg1"/>
                </a:solidFill>
                <a:hlinkClick r:id="rId3">
                  <a:extLst>
                    <a:ext uri="{A12FA001-AC4F-418D-AE19-62706E023703}">
                      <ahyp:hlinkClr xmlns:ahyp="http://schemas.microsoft.com/office/drawing/2018/hyperlinkcolor" val="tx"/>
                    </a:ext>
                  </a:extLst>
                </a:hlinkClick>
              </a:rPr>
              <a:t>https://basex.org/</a:t>
            </a:r>
            <a:r>
              <a:rPr lang="en-US" sz="1800" b="1" dirty="0">
                <a:solidFill>
                  <a:schemeClr val="bg1"/>
                </a:solidFill>
              </a:rPr>
              <a:t>) und </a:t>
            </a:r>
            <a:r>
              <a:rPr lang="en-US" sz="1800" b="1" dirty="0" err="1">
                <a:solidFill>
                  <a:schemeClr val="bg1"/>
                </a:solidFill>
              </a:rPr>
              <a:t>Visualisierung</a:t>
            </a:r>
            <a:r>
              <a:rPr lang="en-US" sz="1800" b="1" dirty="0">
                <a:solidFill>
                  <a:schemeClr val="bg1"/>
                </a:solidFill>
              </a:rPr>
              <a:t> der </a:t>
            </a:r>
            <a:r>
              <a:rPr lang="en-US" sz="1800" b="1" dirty="0" err="1">
                <a:solidFill>
                  <a:schemeClr val="bg1"/>
                </a:solidFill>
              </a:rPr>
              <a:t>Daten</a:t>
            </a:r>
            <a:endParaRPr lang="de-DE" dirty="0"/>
          </a:p>
        </p:txBody>
      </p:sp>
    </p:spTree>
    <p:extLst>
      <p:ext uri="{BB962C8B-B14F-4D97-AF65-F5344CB8AC3E}">
        <p14:creationId xmlns:p14="http://schemas.microsoft.com/office/powerpoint/2010/main" val="2155479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58B7A05-791B-47D7-8D5F-E96B48FCCBB4}"/>
              </a:ext>
            </a:extLst>
          </p:cNvPr>
          <p:cNvSpPr>
            <a:spLocks noGrp="1"/>
          </p:cNvSpPr>
          <p:nvPr>
            <p:ph type="title"/>
          </p:nvPr>
        </p:nvSpPr>
        <p:spPr>
          <a:xfrm>
            <a:off x="11832" y="116632"/>
            <a:ext cx="10972800" cy="648072"/>
          </a:xfrm>
        </p:spPr>
        <p:txBody>
          <a:bodyPr/>
          <a:lstStyle/>
          <a:p>
            <a:pPr algn="l"/>
            <a:r>
              <a:rPr lang="de-DE" sz="3600" dirty="0"/>
              <a:t>XML mit </a:t>
            </a:r>
            <a:r>
              <a:rPr lang="de-DE" sz="3600" dirty="0" err="1"/>
              <a:t>JSONiq</a:t>
            </a:r>
            <a:r>
              <a:rPr lang="de-DE" sz="3600" dirty="0"/>
              <a:t> analysieren</a:t>
            </a:r>
          </a:p>
        </p:txBody>
      </p:sp>
      <p:sp>
        <p:nvSpPr>
          <p:cNvPr id="4" name="Rectangle 1">
            <a:extLst>
              <a:ext uri="{FF2B5EF4-FFF2-40B4-BE49-F238E27FC236}">
                <a16:creationId xmlns:a16="http://schemas.microsoft.com/office/drawing/2014/main" id="{E960CE19-9000-4623-ABDF-62D9F894DFD2}"/>
              </a:ext>
            </a:extLst>
          </p:cNvPr>
          <p:cNvSpPr>
            <a:spLocks noChangeArrowheads="1"/>
          </p:cNvSpPr>
          <p:nvPr/>
        </p:nvSpPr>
        <p:spPr bwMode="auto">
          <a:xfrm>
            <a:off x="335360" y="1407259"/>
            <a:ext cx="11305256"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defTabSz="914400" rtl="0" eaLnBrk="0" fontAlgn="base" hangingPunct="0">
              <a:spcBef>
                <a:spcPct val="0"/>
              </a:spcBef>
              <a:spcAft>
                <a:spcPct val="0"/>
              </a:spcAft>
            </a:pPr>
            <a:r>
              <a:rPr lang="de-DE" altLang="de-DE" dirty="0">
                <a:latin typeface="Arial" panose="020B0604020202020204" pitchFamily="34" charset="0"/>
              </a:rPr>
              <a:t>Es gibt </a:t>
            </a:r>
            <a:r>
              <a:rPr lang="de-DE" altLang="de-DE" b="1" dirty="0">
                <a:latin typeface="Arial" panose="020B0604020202020204" pitchFamily="34" charset="0"/>
              </a:rPr>
              <a:t>Alternativen zu </a:t>
            </a:r>
            <a:r>
              <a:rPr lang="de-DE" altLang="de-DE" b="1" dirty="0" err="1">
                <a:latin typeface="Arial" panose="020B0604020202020204" pitchFamily="34" charset="0"/>
              </a:rPr>
              <a:t>XQuery</a:t>
            </a:r>
            <a:r>
              <a:rPr lang="de-DE" altLang="de-DE" dirty="0">
                <a:latin typeface="Arial" panose="020B0604020202020204" pitchFamily="34" charset="0"/>
              </a:rPr>
              <a:t>, und da die Welt der Programmierung nicht stillsteht, werden ständig neue Werkzeuge eingeführt. Eine Abfragesprache / funktionale Programmiersprache, die von </a:t>
            </a:r>
            <a:r>
              <a:rPr lang="de-DE" altLang="de-DE" dirty="0" err="1">
                <a:latin typeface="Arial" panose="020B0604020202020204" pitchFamily="34" charset="0"/>
              </a:rPr>
              <a:t>XQuery</a:t>
            </a:r>
            <a:r>
              <a:rPr lang="de-DE" altLang="de-DE" dirty="0">
                <a:latin typeface="Arial" panose="020B0604020202020204" pitchFamily="34" charset="0"/>
              </a:rPr>
              <a:t> und SQL (das Kai Bruhn Ihnen beibringen wird) beeinflusst wurde, ist </a:t>
            </a:r>
            <a:r>
              <a:rPr lang="de-DE" altLang="de-DE" b="1" dirty="0" err="1">
                <a:latin typeface="Arial" panose="020B0604020202020204" pitchFamily="34" charset="0"/>
              </a:rPr>
              <a:t>JSONiq</a:t>
            </a:r>
            <a:r>
              <a:rPr lang="de-DE" altLang="de-DE" dirty="0">
                <a:latin typeface="Arial" panose="020B0604020202020204" pitchFamily="34" charset="0"/>
              </a:rPr>
              <a:t>: </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Wikipedia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article</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on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JSONiq</a:t>
            </a:r>
            <a:endParaRPr lang="de-DE" altLang="de-DE" dirty="0">
              <a:latin typeface="Arial" panose="020B0604020202020204" pitchFamily="34" charset="0"/>
            </a:endParaRPr>
          </a:p>
          <a:p>
            <a:pPr lvl="0" defTabSz="914400" rtl="0" eaLnBrk="0" fontAlgn="base" hangingPunct="0">
              <a:spcBef>
                <a:spcPct val="0"/>
              </a:spcBef>
              <a:spcAft>
                <a:spcPct val="0"/>
              </a:spcAft>
            </a:pPr>
            <a:endParaRPr kumimoji="0" lang="de-DE" altLang="de-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rPr>
              <a:t>„</a:t>
            </a:r>
            <a:r>
              <a:rPr kumimoji="0" lang="de-DE" altLang="de-DE" sz="1800" b="0" i="0" u="none" strike="noStrike" cap="none" normalizeH="0" baseline="0" dirty="0" err="1">
                <a:ln>
                  <a:noFill/>
                </a:ln>
                <a:solidFill>
                  <a:schemeClr val="tx1"/>
                </a:solidFill>
                <a:effectLst/>
                <a:latin typeface="Arial" panose="020B0604020202020204" pitchFamily="34" charset="0"/>
              </a:rPr>
              <a:t>JSONiq</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is</a:t>
            </a:r>
            <a:r>
              <a:rPr kumimoji="0" lang="de-DE" altLang="de-DE" sz="1800" b="0" i="0" u="none" strike="noStrike" cap="none" normalizeH="0" baseline="0" dirty="0">
                <a:ln>
                  <a:noFill/>
                </a:ln>
                <a:solidFill>
                  <a:schemeClr val="tx1"/>
                </a:solidFill>
                <a:effectLst/>
                <a:latin typeface="Arial" panose="020B0604020202020204" pitchFamily="34" charset="0"/>
              </a:rPr>
              <a:t> a </a:t>
            </a:r>
            <a:r>
              <a:rPr kumimoji="0" lang="de-DE" altLang="de-DE" sz="1800" b="0" i="0" u="none" strike="noStrike" cap="none" normalizeH="0" baseline="0" dirty="0" err="1">
                <a:ln>
                  <a:noFill/>
                </a:ln>
                <a:solidFill>
                  <a:schemeClr val="tx1"/>
                </a:solidFill>
                <a:effectLst/>
                <a:latin typeface="Arial" panose="020B0604020202020204" pitchFamily="34" charset="0"/>
              </a:rPr>
              <a:t>query</a:t>
            </a:r>
            <a:r>
              <a:rPr kumimoji="0" lang="de-DE" altLang="de-DE" sz="1800" b="0" i="0" u="none" strike="noStrike" cap="none" normalizeH="0" baseline="0" dirty="0">
                <a:ln>
                  <a:noFill/>
                </a:ln>
                <a:solidFill>
                  <a:schemeClr val="tx1"/>
                </a:solidFill>
                <a:effectLst/>
                <a:latin typeface="Arial" panose="020B0604020202020204" pitchFamily="34" charset="0"/>
              </a:rPr>
              <a:t> and </a:t>
            </a:r>
            <a:r>
              <a:rPr kumimoji="0" lang="de-DE" altLang="de-DE" sz="1800" b="0" i="0" u="none" strike="noStrike" cap="none" normalizeH="0" baseline="0" dirty="0" err="1">
                <a:ln>
                  <a:noFill/>
                </a:ln>
                <a:solidFill>
                  <a:schemeClr val="tx1"/>
                </a:solidFill>
                <a:effectLst/>
                <a:latin typeface="Arial" panose="020B0604020202020204" pitchFamily="34" charset="0"/>
              </a:rPr>
              <a:t>functional</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programming</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language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that</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is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designed</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to</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declaratively</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query</a:t>
            </a:r>
            <a:r>
              <a:rPr kumimoji="0" lang="de-DE" altLang="de-DE" sz="1800" b="0" i="0" u="none" strike="noStrike" cap="none" normalizeH="0" baseline="0" dirty="0">
                <a:ln>
                  <a:noFill/>
                </a:ln>
                <a:solidFill>
                  <a:schemeClr val="tx1"/>
                </a:solidFill>
                <a:effectLst/>
                <a:latin typeface="Arial" panose="020B0604020202020204" pitchFamily="34" charset="0"/>
              </a:rPr>
              <a:t> and </a:t>
            </a:r>
            <a:r>
              <a:rPr kumimoji="0" lang="de-DE" altLang="de-DE" sz="1800" b="0" i="0" u="none" strike="noStrike" cap="none" normalizeH="0" baseline="0" dirty="0" err="1">
                <a:ln>
                  <a:noFill/>
                </a:ln>
                <a:solidFill>
                  <a:schemeClr val="tx1"/>
                </a:solidFill>
                <a:effectLst/>
                <a:latin typeface="Arial" panose="020B0604020202020204" pitchFamily="34" charset="0"/>
              </a:rPr>
              <a:t>transform</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collections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of</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hierarchical</a:t>
            </a:r>
            <a:r>
              <a:rPr kumimoji="0" lang="de-DE" altLang="de-DE" sz="1800" b="0" i="0" u="none" strike="noStrike" cap="none" normalizeH="0" baseline="0" dirty="0">
                <a:ln>
                  <a:noFill/>
                </a:ln>
                <a:solidFill>
                  <a:schemeClr val="tx1"/>
                </a:solidFill>
                <a:effectLst/>
                <a:latin typeface="Arial" panose="020B0604020202020204" pitchFamily="34" charset="0"/>
              </a:rPr>
              <a:t> and </a:t>
            </a:r>
            <a:r>
              <a:rPr kumimoji="0" lang="de-DE" altLang="de-DE" sz="1800" b="0" i="0" u="none" strike="noStrike" cap="none" normalizeH="0" baseline="0" dirty="0" err="1">
                <a:ln>
                  <a:noFill/>
                </a:ln>
                <a:solidFill>
                  <a:schemeClr val="tx1"/>
                </a:solidFill>
                <a:effectLst/>
                <a:latin typeface="Arial" panose="020B0604020202020204" pitchFamily="34" charset="0"/>
              </a:rPr>
              <a:t>heterogeneous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data</a:t>
            </a:r>
            <a:r>
              <a:rPr kumimoji="0" lang="de-DE" altLang="de-DE" sz="1800" b="0" i="0" u="none" strike="noStrike" cap="none" normalizeH="0" baseline="0" dirty="0">
                <a:ln>
                  <a:noFill/>
                </a:ln>
                <a:solidFill>
                  <a:schemeClr val="tx1"/>
                </a:solidFill>
                <a:effectLst/>
                <a:latin typeface="Arial" panose="020B0604020202020204" pitchFamily="34" charset="0"/>
              </a:rPr>
              <a:t> in </a:t>
            </a:r>
            <a:r>
              <a:rPr kumimoji="0" lang="de-DE" altLang="de-DE" sz="1800" b="0" i="0" u="none" strike="noStrike" cap="none" normalizeH="0" baseline="0" dirty="0" err="1">
                <a:ln>
                  <a:noFill/>
                </a:ln>
                <a:solidFill>
                  <a:schemeClr val="tx1"/>
                </a:solidFill>
                <a:effectLst/>
                <a:latin typeface="Arial" panose="020B0604020202020204" pitchFamily="34" charset="0"/>
              </a:rPr>
              <a:t>format</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of</a:t>
            </a:r>
            <a:r>
              <a:rPr kumimoji="0" lang="de-DE" altLang="de-DE" sz="1800" b="0" i="0" u="none" strike="noStrike" cap="none" normalizeH="0" baseline="0" dirty="0">
                <a:ln>
                  <a:noFill/>
                </a:ln>
                <a:solidFill>
                  <a:schemeClr val="tx1"/>
                </a:solidFill>
                <a:effectLst/>
                <a:latin typeface="Arial" panose="020B0604020202020204" pitchFamily="34" charset="0"/>
              </a:rPr>
              <a:t> JSON, XML, </a:t>
            </a:r>
            <a:r>
              <a:rPr kumimoji="0" lang="de-DE" altLang="de-DE" sz="1800" b="0" i="0" u="none" strike="noStrike" cap="none" normalizeH="0" baseline="0" dirty="0" err="1">
                <a:ln>
                  <a:noFill/>
                </a:ln>
                <a:solidFill>
                  <a:schemeClr val="tx1"/>
                </a:solidFill>
                <a:effectLst/>
                <a:latin typeface="Arial" panose="020B0604020202020204" pitchFamily="34" charset="0"/>
              </a:rPr>
              <a:t>as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well</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as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unstructured</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textual</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data</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JSONiq</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is</a:t>
            </a:r>
            <a:r>
              <a:rPr kumimoji="0" lang="de-DE" altLang="de-DE" sz="1800" b="0" i="0" u="none" strike="noStrike" cap="none" normalizeH="0" baseline="0" dirty="0">
                <a:ln>
                  <a:noFill/>
                </a:ln>
                <a:solidFill>
                  <a:schemeClr val="tx1"/>
                </a:solidFill>
                <a:effectLst/>
                <a:latin typeface="Arial" panose="020B0604020202020204" pitchFamily="34" charset="0"/>
              </a:rPr>
              <a:t> an open </a:t>
            </a:r>
            <a:r>
              <a:rPr kumimoji="0" lang="de-DE" altLang="de-DE" sz="1800" b="0" i="0" u="none" strike="noStrike" cap="none" normalizeH="0" baseline="0" dirty="0" err="1">
                <a:ln>
                  <a:noFill/>
                </a:ln>
                <a:solidFill>
                  <a:schemeClr val="tx1"/>
                </a:solidFill>
                <a:effectLst/>
                <a:latin typeface="Arial" panose="020B0604020202020204" pitchFamily="34" charset="0"/>
              </a:rPr>
              <a:t>specification</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published</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under</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the</a:t>
            </a:r>
            <a:r>
              <a:rPr kumimoji="0" lang="de-DE" altLang="de-DE" sz="1800" b="0" i="0" u="none" strike="noStrike" cap="none" normalizeH="0" baseline="0" dirty="0">
                <a:ln>
                  <a:noFill/>
                </a:ln>
                <a:solidFill>
                  <a:schemeClr val="tx1"/>
                </a:solidFill>
                <a:effectLst/>
                <a:latin typeface="Arial" panose="020B0604020202020204" pitchFamily="34" charset="0"/>
              </a:rPr>
              <a:t> Creative Commons Attribution-</a:t>
            </a:r>
            <a:r>
              <a:rPr kumimoji="0" lang="de-DE" altLang="de-DE" sz="1800" b="0" i="0" u="none" strike="noStrike" cap="none" normalizeH="0" baseline="0" dirty="0" err="1">
                <a:ln>
                  <a:noFill/>
                </a:ln>
                <a:solidFill>
                  <a:schemeClr val="tx1"/>
                </a:solidFill>
                <a:effectLst/>
                <a:latin typeface="Arial" panose="020B0604020202020204" pitchFamily="34" charset="0"/>
              </a:rPr>
              <a:t>ShareAlike</a:t>
            </a:r>
            <a:r>
              <a:rPr kumimoji="0" lang="de-DE" altLang="de-DE" sz="1800" b="0" i="0" u="none" strike="noStrike" cap="none" normalizeH="0" baseline="0" dirty="0">
                <a:ln>
                  <a:noFill/>
                </a:ln>
                <a:solidFill>
                  <a:schemeClr val="tx1"/>
                </a:solidFill>
                <a:effectLst/>
                <a:latin typeface="Arial" panose="020B0604020202020204" pitchFamily="34" charset="0"/>
              </a:rPr>
              <a:t> 3.0 </a:t>
            </a:r>
            <a:r>
              <a:rPr kumimoji="0" lang="de-DE" altLang="de-DE" sz="1800" b="0" i="0" u="none" strike="noStrike" cap="none" normalizeH="0" baseline="0" dirty="0" err="1">
                <a:ln>
                  <a:noFill/>
                </a:ln>
                <a:solidFill>
                  <a:schemeClr val="tx1"/>
                </a:solidFill>
                <a:effectLst/>
                <a:latin typeface="Arial" panose="020B0604020202020204" pitchFamily="34" charset="0"/>
              </a:rPr>
              <a:t>license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It</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is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based</a:t>
            </a:r>
            <a:r>
              <a:rPr kumimoji="0" lang="de-DE" altLang="de-DE" sz="1800" b="0" i="0" u="none" strike="noStrike" cap="none" normalizeH="0" baseline="0" dirty="0">
                <a:ln>
                  <a:noFill/>
                </a:ln>
                <a:solidFill>
                  <a:schemeClr val="tx1"/>
                </a:solidFill>
                <a:effectLst/>
                <a:latin typeface="Arial" panose="020B0604020202020204" pitchFamily="34" charset="0"/>
              </a:rPr>
              <a:t> on </a:t>
            </a:r>
            <a:r>
              <a:rPr kumimoji="0" lang="de-DE" altLang="de-DE" sz="1800" b="0" i="0" u="none" strike="noStrike" cap="none" normalizeH="0" baseline="0" dirty="0" err="1">
                <a:ln>
                  <a:noFill/>
                </a:ln>
                <a:solidFill>
                  <a:schemeClr val="tx1"/>
                </a:solidFill>
                <a:effectLst/>
                <a:latin typeface="Arial" panose="020B0604020202020204" pitchFamily="34" charset="0"/>
              </a:rPr>
              <a:t>the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XQuery</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language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with</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which</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it</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shares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the</a:t>
            </a:r>
            <a:r>
              <a:rPr kumimoji="0" lang="de-DE" altLang="de-DE" sz="1800" b="0" i="0" u="none" strike="noStrike" cap="none" normalizeH="0" baseline="0" dirty="0">
                <a:ln>
                  <a:noFill/>
                </a:ln>
                <a:solidFill>
                  <a:schemeClr val="tx1"/>
                </a:solidFill>
                <a:effectLst/>
                <a:latin typeface="Arial" panose="020B0604020202020204" pitchFamily="34" charset="0"/>
              </a:rPr>
              <a:t> same </a:t>
            </a:r>
            <a:r>
              <a:rPr kumimoji="0" lang="de-DE" altLang="de-DE" sz="1800" b="0" i="0" u="none" strike="noStrike" cap="none" normalizeH="0" baseline="0" dirty="0" err="1">
                <a:ln>
                  <a:noFill/>
                </a:ln>
                <a:solidFill>
                  <a:schemeClr val="tx1"/>
                </a:solidFill>
                <a:effectLst/>
                <a:latin typeface="Arial" panose="020B0604020202020204" pitchFamily="34" charset="0"/>
              </a:rPr>
              <a:t>core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expressions</a:t>
            </a:r>
            <a:r>
              <a:rPr kumimoji="0" lang="de-DE" altLang="de-DE" sz="1800" b="0" i="0" u="none" strike="noStrike" cap="none" normalizeH="0" baseline="0" dirty="0">
                <a:ln>
                  <a:noFill/>
                </a:ln>
                <a:solidFill>
                  <a:schemeClr val="tx1"/>
                </a:solidFill>
                <a:effectLst/>
                <a:latin typeface="Arial" panose="020B0604020202020204" pitchFamily="34" charset="0"/>
              </a:rPr>
              <a:t> and </a:t>
            </a:r>
            <a:r>
              <a:rPr kumimoji="0" lang="de-DE" altLang="de-DE" sz="1800" b="0" i="0" u="none" strike="noStrike" cap="none" normalizeH="0" baseline="0" dirty="0" err="1">
                <a:ln>
                  <a:noFill/>
                </a:ln>
                <a:solidFill>
                  <a:schemeClr val="tx1"/>
                </a:solidFill>
                <a:effectLst/>
                <a:latin typeface="Arial" panose="020B0604020202020204" pitchFamily="34" charset="0"/>
              </a:rPr>
              <a:t>operations</a:t>
            </a:r>
            <a:r>
              <a:rPr kumimoji="0" lang="de-DE" altLang="de-DE" sz="1800" b="0" i="0" u="none" strike="noStrike" cap="none" normalizeH="0" baseline="0" dirty="0">
                <a:ln>
                  <a:noFill/>
                </a:ln>
                <a:solidFill>
                  <a:schemeClr val="tx1"/>
                </a:solidFill>
                <a:effectLst/>
                <a:latin typeface="Arial" panose="020B0604020202020204" pitchFamily="34" charset="0"/>
              </a:rPr>
              <a:t> on </a:t>
            </a:r>
            <a:r>
              <a:rPr kumimoji="0" lang="de-DE" altLang="de-DE" sz="1800" b="0" i="0" u="none" strike="noStrike" cap="none" normalizeH="0" baseline="0" dirty="0" err="1">
                <a:ln>
                  <a:noFill/>
                </a:ln>
                <a:solidFill>
                  <a:schemeClr val="tx1"/>
                </a:solidFill>
                <a:effectLst/>
                <a:latin typeface="Arial" panose="020B0604020202020204" pitchFamily="34" charset="0"/>
              </a:rPr>
              <a:t>atomic</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types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JSONiq</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comes</a:t>
            </a:r>
            <a:r>
              <a:rPr kumimoji="0" lang="de-DE" altLang="de-DE" sz="1800" b="0" i="0" u="none" strike="noStrike" cap="none" normalizeH="0" baseline="0" dirty="0">
                <a:ln>
                  <a:noFill/>
                </a:ln>
                <a:solidFill>
                  <a:schemeClr val="tx1"/>
                </a:solidFill>
                <a:effectLst/>
                <a:latin typeface="Arial" panose="020B0604020202020204" pitchFamily="34" charset="0"/>
              </a:rPr>
              <a:t> in </a:t>
            </a:r>
            <a:r>
              <a:rPr kumimoji="0" lang="de-DE" altLang="de-DE" sz="1800" b="0" i="0" u="none" strike="noStrike" cap="none" normalizeH="0" baseline="0" dirty="0" err="1">
                <a:ln>
                  <a:noFill/>
                </a:ln>
                <a:solidFill>
                  <a:schemeClr val="tx1"/>
                </a:solidFill>
                <a:effectLst/>
                <a:latin typeface="Arial" panose="020B0604020202020204" pitchFamily="34" charset="0"/>
              </a:rPr>
              <a:t>two</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syntactical</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flavors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which</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both</a:t>
            </a:r>
            <a:r>
              <a:rPr kumimoji="0" lang="de-DE" altLang="de-DE" sz="1800" b="0" i="0" u="none" strike="noStrike" cap="none" normalizeH="0" baseline="0" dirty="0">
                <a:ln>
                  <a:noFill/>
                </a:ln>
                <a:solidFill>
                  <a:schemeClr val="tx1"/>
                </a:solidFill>
                <a:effectLst/>
                <a:latin typeface="Arial" panose="020B0604020202020204" pitchFamily="34" charset="0"/>
              </a:rPr>
              <a:t> support JSON and XML </a:t>
            </a:r>
            <a:r>
              <a:rPr kumimoji="0" lang="de-DE" altLang="de-DE" sz="1800" b="0" i="0" u="none" strike="noStrike" cap="none" normalizeH="0" baseline="0" dirty="0" err="1">
                <a:ln>
                  <a:noFill/>
                </a:ln>
                <a:solidFill>
                  <a:schemeClr val="tx1"/>
                </a:solidFill>
                <a:effectLst/>
                <a:latin typeface="Arial" panose="020B0604020202020204" pitchFamily="34" charset="0"/>
              </a:rPr>
              <a:t>natively</a:t>
            </a:r>
            <a:r>
              <a:rPr kumimoji="0" lang="de-DE" altLang="de-DE" sz="1800" b="0" i="0" u="none" strike="noStrike" cap="none" normalizeH="0" baseline="0" dirty="0">
                <a:ln>
                  <a:noFill/>
                </a:ln>
                <a:solidFill>
                  <a:schemeClr val="tx1"/>
                </a:solidFill>
                <a:effectLst/>
                <a:latin typeface="Arial" panose="020B0604020202020204" pitchFamily="34" charset="0"/>
              </a:rPr>
              <a:t>.“</a:t>
            </a:r>
            <a:endParaRPr kumimoji="0" lang="de-DE" altLang="de-DE" sz="1000" b="0" i="0" u="none" strike="noStrike" cap="none" normalizeH="0" baseline="0" dirty="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rPr>
              <a:t>Ein neues Tool wurde neulich von </a:t>
            </a:r>
            <a:r>
              <a:rPr kumimoji="0" lang="de-DE" altLang="de-DE" sz="1800" b="0" i="0" u="none" strike="noStrike" cap="none" normalizeH="0" baseline="0" dirty="0">
                <a:ln>
                  <a:noFill/>
                </a:ln>
                <a:solidFill>
                  <a:schemeClr val="tx1"/>
                </a:solidFill>
                <a:effectLst/>
                <a:latin typeface="Arial" panose="020B0604020202020204" pitchFamily="34" charset="0"/>
                <a:hlinkClick r:id="rId3"/>
              </a:rPr>
              <a:t>Ghislain </a:t>
            </a:r>
            <a:r>
              <a:rPr kumimoji="0" lang="de-DE" altLang="de-DE" sz="1800" b="0" i="0" u="none" strike="noStrike" cap="none" normalizeH="0" baseline="0" dirty="0" err="1">
                <a:ln>
                  <a:noFill/>
                </a:ln>
                <a:solidFill>
                  <a:schemeClr val="tx1"/>
                </a:solidFill>
                <a:effectLst/>
                <a:latin typeface="Arial" panose="020B0604020202020204" pitchFamily="34" charset="0"/>
                <a:hlinkClick r:id="rId3"/>
              </a:rPr>
              <a:t>Fourny</a:t>
            </a:r>
            <a:r>
              <a:rPr kumimoji="0" lang="de-DE" altLang="de-DE" sz="1800" b="0" i="0" u="none" strike="noStrike" cap="none" normalizeH="0" baseline="0" dirty="0">
                <a:ln>
                  <a:noFill/>
                </a:ln>
                <a:solidFill>
                  <a:schemeClr val="tx1"/>
                </a:solidFill>
                <a:effectLst/>
                <a:latin typeface="Arial" panose="020B0604020202020204" pitchFamily="34" charset="0"/>
              </a:rPr>
              <a:t> und</a:t>
            </a:r>
            <a:r>
              <a:rPr kumimoji="0" lang="de-DE" altLang="de-DE" sz="1800" b="0" i="0" u="none" strike="noStrike" cap="none" normalizeH="0" dirty="0">
                <a:ln>
                  <a:noFill/>
                </a:ln>
                <a:solidFill>
                  <a:schemeClr val="tx1"/>
                </a:solidFill>
                <a:effectLst/>
                <a:latin typeface="Arial" panose="020B0604020202020204" pitchFamily="34" charset="0"/>
              </a:rPr>
              <a:t> der</a:t>
            </a:r>
            <a:r>
              <a:rPr kumimoji="0" lang="de-DE" altLang="de-DE" sz="1800" b="0" i="0" u="none" strike="noStrike" cap="none" normalizeH="0" baseline="0" dirty="0">
                <a:ln>
                  <a:noFill/>
                </a:ln>
                <a:solidFill>
                  <a:schemeClr val="tx1"/>
                </a:solidFill>
                <a:effectLst/>
                <a:latin typeface="Arial" panose="020B0604020202020204" pitchFamily="34" charset="0"/>
              </a:rPr>
              <a:t> ETH Zürich entwickelt: </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1" i="0" u="none" strike="noStrike" cap="none" normalizeH="0" baseline="0" dirty="0">
                <a:ln>
                  <a:noFill/>
                </a:ln>
                <a:solidFill>
                  <a:schemeClr val="tx1"/>
                </a:solidFill>
                <a:effectLst/>
                <a:latin typeface="Arial" panose="020B0604020202020204" pitchFamily="34" charset="0"/>
              </a:rPr>
              <a:t>Rumble 1.9.0 "</a:t>
            </a:r>
            <a:r>
              <a:rPr kumimoji="0" lang="de-DE" altLang="de-DE" sz="1800" b="1" i="0" u="none" strike="noStrike" cap="none" normalizeH="0" baseline="0" dirty="0" err="1">
                <a:ln>
                  <a:noFill/>
                </a:ln>
                <a:solidFill>
                  <a:schemeClr val="tx1"/>
                </a:solidFill>
                <a:effectLst/>
                <a:latin typeface="Arial" panose="020B0604020202020204" pitchFamily="34" charset="0"/>
              </a:rPr>
              <a:t>Ficus</a:t>
            </a:r>
            <a:r>
              <a:rPr kumimoji="0" lang="de-DE" altLang="de-DE" sz="1800" b="1" i="0" u="none" strike="noStrike" cap="none" normalizeH="0" baseline="0" dirty="0">
                <a:ln>
                  <a:noFill/>
                </a:ln>
                <a:solidFill>
                  <a:schemeClr val="tx1"/>
                </a:solidFill>
                <a:effectLst/>
                <a:latin typeface="Arial" panose="020B0604020202020204" pitchFamily="34" charset="0"/>
              </a:rPr>
              <a:t> Bonsai"</a:t>
            </a:r>
            <a:r>
              <a:rPr kumimoji="0" lang="de-DE" altLang="de-DE"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de-DE" altLang="de-DE" dirty="0">
                <a:latin typeface="Arial" panose="020B0604020202020204" pitchFamily="34" charset="0"/>
              </a:rPr>
              <a:t>Es ist kostenlos / Open Source und kann hier als .</a:t>
            </a:r>
            <a:r>
              <a:rPr lang="de-DE" altLang="de-DE" dirty="0" err="1">
                <a:latin typeface="Arial" panose="020B0604020202020204" pitchFamily="34" charset="0"/>
              </a:rPr>
              <a:t>jar</a:t>
            </a:r>
            <a:r>
              <a:rPr lang="de-DE" altLang="de-DE" dirty="0">
                <a:latin typeface="Arial" panose="020B0604020202020204" pitchFamily="34" charset="0"/>
              </a:rPr>
              <a:t> heruntergeladen werden</a:t>
            </a:r>
            <a:r>
              <a:rPr kumimoji="0" lang="de-DE" altLang="de-DE"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hlinkClick r:id="rId4"/>
              </a:rPr>
              <a:t>https://rumbledb.org/</a:t>
            </a:r>
            <a:endParaRPr kumimoji="0" lang="de-DE" altLang="de-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rPr>
              <a:t>Ein</a:t>
            </a:r>
            <a:r>
              <a:rPr kumimoji="0" lang="de-DE" altLang="de-DE" sz="1800" b="0" i="0" u="none" strike="noStrike" cap="none" normalizeH="0" dirty="0">
                <a:ln>
                  <a:noFill/>
                </a:ln>
                <a:solidFill>
                  <a:schemeClr val="tx1"/>
                </a:solidFill>
                <a:effectLst/>
                <a:latin typeface="Arial" panose="020B0604020202020204" pitchFamily="34" charset="0"/>
              </a:rPr>
              <a:t> Hands-On-Tutorial gibt es hier</a:t>
            </a:r>
            <a:r>
              <a:rPr kumimoji="0" lang="de-DE" altLang="de-DE"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hlinkClick r:id="rId5"/>
              </a:rPr>
              <a:t>https://bit.ly/3jARuUU</a:t>
            </a: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150928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58A07A-4BE0-4461-81C1-3CE46D231873}"/>
              </a:ext>
            </a:extLst>
          </p:cNvPr>
          <p:cNvSpPr>
            <a:spLocks noGrp="1"/>
          </p:cNvSpPr>
          <p:nvPr>
            <p:ph type="title"/>
          </p:nvPr>
        </p:nvSpPr>
        <p:spPr>
          <a:xfrm>
            <a:off x="-13199" y="116632"/>
            <a:ext cx="10972800" cy="615112"/>
          </a:xfrm>
        </p:spPr>
        <p:txBody>
          <a:bodyPr/>
          <a:lstStyle/>
          <a:p>
            <a:pPr algn="l"/>
            <a:r>
              <a:rPr lang="de-DE" dirty="0"/>
              <a:t>XML mit Python analysieren</a:t>
            </a:r>
          </a:p>
        </p:txBody>
      </p:sp>
      <p:sp>
        <p:nvSpPr>
          <p:cNvPr id="4" name="Rectangle 1">
            <a:extLst>
              <a:ext uri="{FF2B5EF4-FFF2-40B4-BE49-F238E27FC236}">
                <a16:creationId xmlns:a16="http://schemas.microsoft.com/office/drawing/2014/main" id="{2DBDE013-3E2E-4A4B-A9FA-BCD1440FCA36}"/>
              </a:ext>
            </a:extLst>
          </p:cNvPr>
          <p:cNvSpPr>
            <a:spLocks noGrp="1" noChangeArrowheads="1"/>
          </p:cNvSpPr>
          <p:nvPr>
            <p:ph idx="1"/>
          </p:nvPr>
        </p:nvSpPr>
        <p:spPr bwMode="auto">
          <a:xfrm>
            <a:off x="623392" y="1933383"/>
            <a:ext cx="429068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hlinkClick r:id="rId2"/>
              </a:rPr>
              <a:t>Monika Barget,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Doing</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Digital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History</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with</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Python I: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reading</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messy</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XML &amp; JSON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data</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in Digital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Humanities</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Lab, 30/04/2020</a:t>
            </a:r>
            <a:endParaRPr kumimoji="0" lang="de-DE" altLang="de-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de-DE" altLang="de-DE"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de-DE" altLang="de-DE" sz="1800" dirty="0">
                <a:latin typeface="Arial" panose="020B0604020202020204" pitchFamily="34" charset="0"/>
              </a:rPr>
              <a:t>Alle im Blog genannten Code-Beispiele finden Sie im „Digital </a:t>
            </a:r>
            <a:r>
              <a:rPr lang="de-DE" altLang="de-DE" sz="1800" dirty="0" err="1">
                <a:latin typeface="Arial" panose="020B0604020202020204" pitchFamily="34" charset="0"/>
              </a:rPr>
              <a:t>History</a:t>
            </a:r>
            <a:r>
              <a:rPr lang="de-DE" altLang="de-DE" sz="1800" dirty="0">
                <a:latin typeface="Arial" panose="020B0604020202020204" pitchFamily="34" charset="0"/>
              </a:rPr>
              <a:t>“ </a:t>
            </a:r>
            <a:r>
              <a:rPr lang="de-DE" altLang="de-DE" sz="1800" dirty="0" err="1">
                <a:latin typeface="Arial" panose="020B0604020202020204" pitchFamily="34" charset="0"/>
              </a:rPr>
              <a:t>repository</a:t>
            </a:r>
            <a:r>
              <a:rPr lang="de-DE" altLang="de-DE" sz="1800" dirty="0">
                <a:latin typeface="Arial" panose="020B0604020202020204" pitchFamily="34" charset="0"/>
              </a:rPr>
              <a:t> on GITHUB:</a:t>
            </a:r>
          </a:p>
          <a:p>
            <a:pPr marL="0" lvl="0" indent="0" defTabSz="914400" rtl="0" eaLnBrk="0" fontAlgn="base" hangingPunct="0">
              <a:spcBef>
                <a:spcPct val="0"/>
              </a:spcBef>
              <a:spcAft>
                <a:spcPct val="0"/>
              </a:spcAft>
              <a:buNone/>
            </a:pPr>
            <a:r>
              <a:rPr lang="de-DE" altLang="de-DE" sz="1800" dirty="0">
                <a:latin typeface="Arial" panose="020B0604020202020204" pitchFamily="34" charset="0"/>
                <a:hlinkClick r:id="rId3"/>
              </a:rPr>
              <a:t>https://github.com/MonikaBarget/DigitalHistory/blob/master/README</a:t>
            </a:r>
            <a:r>
              <a:rPr lang="de-DE" altLang="de-DE" sz="1800">
                <a:latin typeface="Arial" panose="020B0604020202020204" pitchFamily="34" charset="0"/>
                <a:hlinkClick r:id="rId3"/>
              </a:rPr>
              <a:t>.md</a:t>
            </a:r>
            <a:endParaRPr lang="de-DE" altLang="de-DE" sz="1800">
              <a:latin typeface="Arial" panose="020B0604020202020204" pitchFamily="34" charset="0"/>
            </a:endParaRPr>
          </a:p>
          <a:p>
            <a:pPr marL="0" lvl="0" indent="0" defTabSz="914400" rtl="0" eaLnBrk="0" fontAlgn="base" hangingPunct="0">
              <a:spcBef>
                <a:spcPct val="0"/>
              </a:spcBef>
              <a:spcAft>
                <a:spcPct val="0"/>
              </a:spcAft>
              <a:buNone/>
            </a:pPr>
            <a:endParaRPr lang="de-DE" altLang="de-DE"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pic>
        <p:nvPicPr>
          <p:cNvPr id="5" name="Grafik 4">
            <a:extLst>
              <a:ext uri="{FF2B5EF4-FFF2-40B4-BE49-F238E27FC236}">
                <a16:creationId xmlns:a16="http://schemas.microsoft.com/office/drawing/2014/main" id="{F07BC087-ED9C-40BB-8341-EE83DCEA5EA4}"/>
              </a:ext>
            </a:extLst>
          </p:cNvPr>
          <p:cNvPicPr>
            <a:picLocks noChangeAspect="1"/>
          </p:cNvPicPr>
          <p:nvPr/>
        </p:nvPicPr>
        <p:blipFill rotWithShape="1">
          <a:blip r:embed="rId4"/>
          <a:srcRect l="35235" t="10669" r="8657" b="5901"/>
          <a:stretch/>
        </p:blipFill>
        <p:spPr>
          <a:xfrm>
            <a:off x="5159896" y="1049224"/>
            <a:ext cx="6840760" cy="5721592"/>
          </a:xfrm>
          <a:prstGeom prst="rect">
            <a:avLst/>
          </a:prstGeom>
        </p:spPr>
      </p:pic>
    </p:spTree>
    <p:extLst>
      <p:ext uri="{BB962C8B-B14F-4D97-AF65-F5344CB8AC3E}">
        <p14:creationId xmlns:p14="http://schemas.microsoft.com/office/powerpoint/2010/main" val="25253452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2FFF1D-F3F4-4FA3-91B2-6013DBF47C42}"/>
              </a:ext>
            </a:extLst>
          </p:cNvPr>
          <p:cNvSpPr>
            <a:spLocks noGrp="1"/>
          </p:cNvSpPr>
          <p:nvPr>
            <p:ph type="title"/>
          </p:nvPr>
        </p:nvSpPr>
        <p:spPr>
          <a:xfrm>
            <a:off x="0" y="44624"/>
            <a:ext cx="10972800" cy="759128"/>
          </a:xfrm>
        </p:spPr>
        <p:txBody>
          <a:bodyPr/>
          <a:lstStyle/>
          <a:p>
            <a:pPr algn="l"/>
            <a:r>
              <a:rPr lang="de-DE" sz="3600" dirty="0"/>
              <a:t>XML-Kodierung von Kunstwerken (Bildern / Objekten)</a:t>
            </a:r>
          </a:p>
        </p:txBody>
      </p:sp>
      <p:sp>
        <p:nvSpPr>
          <p:cNvPr id="4" name="Rectangle 1">
            <a:extLst>
              <a:ext uri="{FF2B5EF4-FFF2-40B4-BE49-F238E27FC236}">
                <a16:creationId xmlns:a16="http://schemas.microsoft.com/office/drawing/2014/main" id="{EB924FF1-72AD-4522-BD15-5C5B20117E6C}"/>
              </a:ext>
            </a:extLst>
          </p:cNvPr>
          <p:cNvSpPr>
            <a:spLocks noGrp="1" noChangeArrowheads="1"/>
          </p:cNvSpPr>
          <p:nvPr>
            <p:ph idx="1"/>
          </p:nvPr>
        </p:nvSpPr>
        <p:spPr bwMode="auto">
          <a:xfrm>
            <a:off x="551384" y="1710680"/>
            <a:ext cx="11161240"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000" b="0" i="0" u="none" strike="noStrike" cap="none" normalizeH="0" baseline="0" dirty="0">
                <a:ln>
                  <a:noFill/>
                </a:ln>
                <a:solidFill>
                  <a:schemeClr val="tx1"/>
                </a:solidFill>
                <a:effectLst/>
                <a:latin typeface="Candara" panose="020E0502030303020204" pitchFamily="34" charset="0"/>
              </a:rPr>
              <a:t>Der Prozess der Annotation </a:t>
            </a:r>
            <a:r>
              <a:rPr kumimoji="0" lang="de-DE" altLang="de-DE" sz="2000" b="1" i="0" u="none" strike="noStrike" cap="none" normalizeH="0" baseline="0" dirty="0">
                <a:ln>
                  <a:noFill/>
                </a:ln>
                <a:solidFill>
                  <a:schemeClr val="tx1"/>
                </a:solidFill>
                <a:effectLst/>
                <a:latin typeface="Candara" panose="020E0502030303020204" pitchFamily="34" charset="0"/>
              </a:rPr>
              <a:t>digitalisierter Kunstwerke </a:t>
            </a:r>
            <a:r>
              <a:rPr kumimoji="0" lang="de-DE" altLang="de-DE" sz="2000" b="0" i="0" u="none" strike="noStrike" cap="none" normalizeH="0" baseline="0" dirty="0">
                <a:ln>
                  <a:noFill/>
                </a:ln>
                <a:solidFill>
                  <a:schemeClr val="tx1"/>
                </a:solidFill>
                <a:effectLst/>
                <a:latin typeface="Candara" panose="020E0502030303020204" pitchFamily="34" charset="0"/>
              </a:rPr>
              <a:t>wird in dieser Forschungsarbeit erläutert:</a:t>
            </a:r>
          </a:p>
          <a:p>
            <a:pPr marL="0" marR="0" lvl="0" indent="0" algn="l" defTabSz="914400" rtl="0" eaLnBrk="0" fontAlgn="base" latinLnBrk="0" hangingPunct="0">
              <a:lnSpc>
                <a:spcPct val="100000"/>
              </a:lnSpc>
              <a:spcBef>
                <a:spcPct val="0"/>
              </a:spcBef>
              <a:spcAft>
                <a:spcPct val="0"/>
              </a:spcAft>
              <a:buClrTx/>
              <a:buSzTx/>
              <a:buFontTx/>
              <a:buNone/>
              <a:tabLst/>
            </a:pPr>
            <a:endParaRPr lang="de-DE" altLang="de-DE" sz="2000" dirty="0">
              <a:latin typeface="Candara" panose="020E0502030303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000" b="1" i="0" u="none" strike="noStrike" cap="none" normalizeH="0" baseline="0" dirty="0">
                <a:ln>
                  <a:noFill/>
                </a:ln>
                <a:solidFill>
                  <a:schemeClr val="tx1"/>
                </a:solidFill>
                <a:effectLst/>
                <a:latin typeface="Candara" panose="020E0502030303020204" pitchFamily="34" charset="0"/>
              </a:rPr>
              <a:t>Richard Gartner, </a:t>
            </a:r>
            <a:r>
              <a:rPr kumimoji="0" lang="de-DE" altLang="de-DE" sz="2000" b="1" i="0" u="none" strike="noStrike" cap="none" normalizeH="0" baseline="0" dirty="0" err="1">
                <a:ln>
                  <a:noFill/>
                </a:ln>
                <a:solidFill>
                  <a:schemeClr val="tx1"/>
                </a:solidFill>
                <a:effectLst/>
                <a:latin typeface="Candara" panose="020E0502030303020204" pitchFamily="34" charset="0"/>
              </a:rPr>
              <a:t>Towards</a:t>
            </a:r>
            <a:r>
              <a:rPr kumimoji="0" lang="de-DE" altLang="de-DE" sz="2000" b="1" i="0" u="none" strike="noStrike" cap="none" normalizeH="0" baseline="0" dirty="0">
                <a:ln>
                  <a:noFill/>
                </a:ln>
                <a:solidFill>
                  <a:schemeClr val="tx1"/>
                </a:solidFill>
                <a:effectLst/>
                <a:latin typeface="Candara" panose="020E0502030303020204" pitchFamily="34" charset="0"/>
              </a:rPr>
              <a:t> an </a:t>
            </a:r>
            <a:r>
              <a:rPr kumimoji="0" lang="de-DE" altLang="de-DE" sz="2000" b="1" i="0" u="none" strike="noStrike" cap="none" normalizeH="0" baseline="0" dirty="0" err="1">
                <a:ln>
                  <a:noFill/>
                </a:ln>
                <a:solidFill>
                  <a:schemeClr val="tx1"/>
                </a:solidFill>
                <a:effectLst/>
                <a:latin typeface="Candara" panose="020E0502030303020204" pitchFamily="34" charset="0"/>
              </a:rPr>
              <a:t>ontology-based</a:t>
            </a:r>
            <a:r>
              <a:rPr kumimoji="0" lang="de-DE" altLang="de-DE" sz="2000" b="1" i="0" u="none" strike="noStrike" cap="none" normalizeH="0" baseline="0" dirty="0">
                <a:ln>
                  <a:noFill/>
                </a:ln>
                <a:solidFill>
                  <a:schemeClr val="tx1"/>
                </a:solidFill>
                <a:effectLst/>
                <a:latin typeface="Candara" panose="020E0502030303020204" pitchFamily="34" charset="0"/>
              </a:rPr>
              <a:t> </a:t>
            </a:r>
            <a:r>
              <a:rPr kumimoji="0" lang="de-DE" altLang="de-DE" sz="2000" b="1" i="0" u="none" strike="noStrike" cap="none" normalizeH="0" baseline="0" dirty="0" err="1">
                <a:ln>
                  <a:noFill/>
                </a:ln>
                <a:solidFill>
                  <a:schemeClr val="tx1"/>
                </a:solidFill>
                <a:effectLst/>
                <a:latin typeface="Candara" panose="020E0502030303020204" pitchFamily="34" charset="0"/>
              </a:rPr>
              <a:t>iconography</a:t>
            </a:r>
            <a:r>
              <a:rPr kumimoji="0" lang="de-DE" altLang="de-DE" sz="2000" b="1" i="0" u="none" strike="noStrike" cap="none" normalizeH="0" baseline="0" dirty="0">
                <a:ln>
                  <a:noFill/>
                </a:ln>
                <a:solidFill>
                  <a:schemeClr val="tx1"/>
                </a:solidFill>
                <a:effectLst/>
                <a:latin typeface="Candara" panose="020E0502030303020204" pitchFamily="34" charset="0"/>
              </a:rPr>
              <a:t>, Digital </a:t>
            </a:r>
            <a:r>
              <a:rPr kumimoji="0" lang="de-DE" altLang="de-DE" sz="2000" b="1" i="0" u="none" strike="noStrike" cap="none" normalizeH="0" baseline="0" dirty="0" err="1">
                <a:ln>
                  <a:noFill/>
                </a:ln>
                <a:solidFill>
                  <a:schemeClr val="tx1"/>
                </a:solidFill>
                <a:effectLst/>
                <a:latin typeface="Candara" panose="020E0502030303020204" pitchFamily="34" charset="0"/>
              </a:rPr>
              <a:t>Scholarship</a:t>
            </a:r>
            <a:r>
              <a:rPr kumimoji="0" lang="de-DE" altLang="de-DE" sz="2000" b="1" i="0" u="none" strike="noStrike" cap="none" normalizeH="0" baseline="0" dirty="0">
                <a:ln>
                  <a:noFill/>
                </a:ln>
                <a:solidFill>
                  <a:schemeClr val="tx1"/>
                </a:solidFill>
                <a:effectLst/>
                <a:latin typeface="Candara" panose="020E0502030303020204" pitchFamily="34" charset="0"/>
              </a:rPr>
              <a:t> in </a:t>
            </a:r>
            <a:r>
              <a:rPr kumimoji="0" lang="de-DE" altLang="de-DE" sz="2000" b="1" i="0" u="none" strike="noStrike" cap="none" normalizeH="0" baseline="0" dirty="0" err="1">
                <a:ln>
                  <a:noFill/>
                </a:ln>
                <a:solidFill>
                  <a:schemeClr val="tx1"/>
                </a:solidFill>
                <a:effectLst/>
                <a:latin typeface="Candara" panose="020E0502030303020204" pitchFamily="34" charset="0"/>
              </a:rPr>
              <a:t>the</a:t>
            </a:r>
            <a:r>
              <a:rPr kumimoji="0" lang="de-DE" altLang="de-DE" sz="2000" b="1" i="0" u="none" strike="noStrike" cap="none" normalizeH="0" baseline="0" dirty="0">
                <a:ln>
                  <a:noFill/>
                </a:ln>
                <a:solidFill>
                  <a:schemeClr val="tx1"/>
                </a:solidFill>
                <a:effectLst/>
                <a:latin typeface="Candara" panose="020E0502030303020204" pitchFamily="34" charset="0"/>
              </a:rPr>
              <a:t> </a:t>
            </a:r>
            <a:r>
              <a:rPr kumimoji="0" lang="de-DE" altLang="de-DE" sz="2000" b="1" i="0" u="none" strike="noStrike" cap="none" normalizeH="0" baseline="0" dirty="0" err="1">
                <a:ln>
                  <a:noFill/>
                </a:ln>
                <a:solidFill>
                  <a:schemeClr val="tx1"/>
                </a:solidFill>
                <a:effectLst/>
                <a:latin typeface="Candara" panose="020E0502030303020204" pitchFamily="34" charset="0"/>
              </a:rPr>
              <a:t>Humanities</a:t>
            </a:r>
            <a:r>
              <a:rPr kumimoji="0" lang="de-DE" altLang="de-DE" sz="2000" b="1" i="0" u="none" strike="noStrike" cap="none" normalizeH="0" baseline="0" dirty="0">
                <a:ln>
                  <a:noFill/>
                </a:ln>
                <a:solidFill>
                  <a:schemeClr val="tx1"/>
                </a:solidFill>
                <a:effectLst/>
                <a:latin typeface="Candara" panose="020E0502030303020204" pitchFamily="34" charset="0"/>
              </a:rPr>
              <a:t>, Volume 35, </a:t>
            </a:r>
            <a:r>
              <a:rPr kumimoji="0" lang="de-DE" altLang="de-DE" sz="2000" b="1" i="0" u="none" strike="noStrike" cap="none" normalizeH="0" baseline="0" dirty="0" err="1">
                <a:ln>
                  <a:noFill/>
                </a:ln>
                <a:solidFill>
                  <a:schemeClr val="tx1"/>
                </a:solidFill>
                <a:effectLst/>
                <a:latin typeface="Candara" panose="020E0502030303020204" pitchFamily="34" charset="0"/>
              </a:rPr>
              <a:t>Issue</a:t>
            </a:r>
            <a:r>
              <a:rPr kumimoji="0" lang="de-DE" altLang="de-DE" sz="2000" b="1" i="0" u="none" strike="noStrike" cap="none" normalizeH="0" baseline="0" dirty="0">
                <a:ln>
                  <a:noFill/>
                </a:ln>
                <a:solidFill>
                  <a:schemeClr val="tx1"/>
                </a:solidFill>
                <a:effectLst/>
                <a:latin typeface="Candara" panose="020E0502030303020204" pitchFamily="34" charset="0"/>
              </a:rPr>
              <a:t> 1, April 2020, Pages 43–53, </a:t>
            </a:r>
            <a:r>
              <a:rPr kumimoji="0" lang="de-DE" altLang="de-DE" sz="2000" b="1" i="0" u="none" strike="noStrike" cap="none" normalizeH="0" baseline="0" dirty="0">
                <a:ln>
                  <a:noFill/>
                </a:ln>
                <a:solidFill>
                  <a:schemeClr val="tx1"/>
                </a:solidFill>
                <a:effectLst/>
                <a:latin typeface="Candara" panose="020E0502030303020204" pitchFamily="34" charset="0"/>
                <a:hlinkClick r:id="rId2"/>
              </a:rPr>
              <a:t>https://doi.org/10.1093/llc/fqz009</a:t>
            </a:r>
            <a:endParaRPr kumimoji="0" lang="de-DE" altLang="de-DE" sz="2000" b="1" i="0" u="none" strike="noStrike" cap="none" normalizeH="0" baseline="0" dirty="0">
              <a:ln>
                <a:noFill/>
              </a:ln>
              <a:solidFill>
                <a:schemeClr val="tx1"/>
              </a:solidFill>
              <a:effectLst/>
              <a:latin typeface="Candara" panose="020E0502030303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de-DE" altLang="de-DE" sz="2000" dirty="0">
              <a:latin typeface="Candara" panose="020E0502030303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000" b="0" i="0" u="none" strike="noStrike" cap="none" normalizeH="0" baseline="0" dirty="0">
                <a:ln>
                  <a:noFill/>
                </a:ln>
                <a:solidFill>
                  <a:schemeClr val="tx1"/>
                </a:solidFill>
                <a:effectLst/>
                <a:latin typeface="Candara" panose="020E0502030303020204" pitchFamily="34" charset="0"/>
              </a:rPr>
              <a:t>Zunächst entwickelten die Forscher ein System zur Klassifizierung häufiger Themen in der bildenden Kunst und beschrieben ihre Beziehungen. Dann wurde diese Ontologie in ein projektbezogenes XML übersetzt.</a:t>
            </a:r>
          </a:p>
          <a:p>
            <a:pPr marL="0" marR="0" lvl="0" indent="0" algn="l" defTabSz="914400" rtl="0" eaLnBrk="0" fontAlgn="base" latinLnBrk="0" hangingPunct="0">
              <a:lnSpc>
                <a:spcPct val="100000"/>
              </a:lnSpc>
              <a:spcBef>
                <a:spcPct val="0"/>
              </a:spcBef>
              <a:spcAft>
                <a:spcPct val="0"/>
              </a:spcAft>
              <a:buClrTx/>
              <a:buSzTx/>
              <a:buFontTx/>
              <a:buNone/>
              <a:tabLst/>
            </a:pPr>
            <a:endParaRPr lang="de-DE" altLang="de-DE" sz="2000" dirty="0">
              <a:latin typeface="Candara" panose="020E0502030303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000" b="0" i="0" u="none" strike="noStrike" cap="none" normalizeH="0" baseline="0" dirty="0">
                <a:ln>
                  <a:noFill/>
                </a:ln>
                <a:solidFill>
                  <a:schemeClr val="tx1"/>
                </a:solidFill>
                <a:effectLst/>
                <a:latin typeface="Candara" panose="020E0502030303020204" pitchFamily="34" charset="0"/>
              </a:rPr>
              <a:t>Die Verwendung von XML für die Bildbeschreibung hat den Vorteil, dass z.B. eine größere Sammlung von frühneuzeitlichen Drucken zu Religion und Mythologie leicht nach bestimmten Elementen (z.B. weibliche Figuren, die Schlangen halten) </a:t>
            </a:r>
            <a:r>
              <a:rPr kumimoji="0" lang="de-DE" altLang="de-DE" sz="2000" b="1" i="0" u="none" strike="noStrike" cap="none" normalizeH="0" baseline="0" dirty="0">
                <a:ln>
                  <a:noFill/>
                </a:ln>
                <a:solidFill>
                  <a:schemeClr val="tx1"/>
                </a:solidFill>
                <a:effectLst/>
                <a:latin typeface="Candara" panose="020E0502030303020204" pitchFamily="34" charset="0"/>
              </a:rPr>
              <a:t>durchsucht</a:t>
            </a:r>
            <a:r>
              <a:rPr kumimoji="0" lang="de-DE" altLang="de-DE" sz="2000" b="0" i="0" u="none" strike="noStrike" cap="none" normalizeH="0" baseline="0" dirty="0">
                <a:ln>
                  <a:noFill/>
                </a:ln>
                <a:solidFill>
                  <a:schemeClr val="tx1"/>
                </a:solidFill>
                <a:effectLst/>
                <a:latin typeface="Candara" panose="020E0502030303020204" pitchFamily="34" charset="0"/>
              </a:rPr>
              <a:t> werden könnte, wenn eine </a:t>
            </a:r>
            <a:r>
              <a:rPr kumimoji="0" lang="de-DE" altLang="de-DE" sz="2000" b="1" i="0" u="none" strike="noStrike" cap="none" normalizeH="0" baseline="0" dirty="0">
                <a:ln>
                  <a:noFill/>
                </a:ln>
                <a:solidFill>
                  <a:schemeClr val="tx1"/>
                </a:solidFill>
                <a:effectLst/>
                <a:latin typeface="Candara" panose="020E0502030303020204" pitchFamily="34" charset="0"/>
              </a:rPr>
              <a:t>Abfragesprache</a:t>
            </a:r>
            <a:r>
              <a:rPr kumimoji="0" lang="de-DE" altLang="de-DE" sz="2000" b="0" i="0" u="none" strike="noStrike" cap="none" normalizeH="0" baseline="0" dirty="0">
                <a:ln>
                  <a:noFill/>
                </a:ln>
                <a:solidFill>
                  <a:schemeClr val="tx1"/>
                </a:solidFill>
                <a:effectLst/>
                <a:latin typeface="Candara" panose="020E0502030303020204" pitchFamily="34" charset="0"/>
              </a:rPr>
              <a:t> auf sie angewandt oder eine auf einer Programmiersprache basierende </a:t>
            </a:r>
            <a:r>
              <a:rPr kumimoji="0" lang="de-DE" altLang="de-DE" sz="2000" b="1" i="0" u="none" strike="noStrike" cap="none" normalizeH="0" baseline="0" dirty="0">
                <a:ln>
                  <a:noFill/>
                </a:ln>
                <a:solidFill>
                  <a:schemeClr val="tx1"/>
                </a:solidFill>
                <a:effectLst/>
                <a:latin typeface="Candara" panose="020E0502030303020204" pitchFamily="34" charset="0"/>
              </a:rPr>
              <a:t>Suchmaschine</a:t>
            </a:r>
            <a:r>
              <a:rPr kumimoji="0" lang="de-DE" altLang="de-DE" sz="2000" b="0" i="0" u="none" strike="noStrike" cap="none" normalizeH="0" baseline="0" dirty="0">
                <a:ln>
                  <a:noFill/>
                </a:ln>
                <a:solidFill>
                  <a:schemeClr val="tx1"/>
                </a:solidFill>
                <a:effectLst/>
                <a:latin typeface="Candara" panose="020E0502030303020204" pitchFamily="34" charset="0"/>
              </a:rPr>
              <a:t> eingerichtet wird. </a:t>
            </a:r>
          </a:p>
        </p:txBody>
      </p:sp>
    </p:spTree>
    <p:extLst>
      <p:ext uri="{BB962C8B-B14F-4D97-AF65-F5344CB8AC3E}">
        <p14:creationId xmlns:p14="http://schemas.microsoft.com/office/powerpoint/2010/main" val="2558673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p:cNvPicPr>
            <a:picLocks noChangeAspect="1"/>
          </p:cNvPicPr>
          <p:nvPr/>
        </p:nvPicPr>
        <p:blipFill>
          <a:blip r:embed="rId3"/>
          <a:stretch>
            <a:fillRect/>
          </a:stretch>
        </p:blipFill>
        <p:spPr>
          <a:xfrm>
            <a:off x="10128448" y="6142544"/>
            <a:ext cx="1726021" cy="486495"/>
          </a:xfrm>
          <a:prstGeom prst="rect">
            <a:avLst/>
          </a:prstGeom>
          <a:noFill/>
          <a:ln>
            <a:noFill/>
            <a:miter lim="800000"/>
          </a:ln>
        </p:spPr>
      </p:pic>
      <p:pic>
        <p:nvPicPr>
          <p:cNvPr id="5125" name="New picture"/>
          <p:cNvPicPr/>
          <p:nvPr/>
        </p:nvPicPr>
        <p:blipFill>
          <a:blip r:embed="rId4"/>
          <a:stretch>
            <a:fillRect/>
          </a:stretch>
        </p:blipFill>
        <p:spPr>
          <a:xfrm>
            <a:off x="479376" y="1268760"/>
            <a:ext cx="7004248" cy="4721696"/>
          </a:xfrm>
          <a:prstGeom prst="rect">
            <a:avLst/>
          </a:prstGeom>
        </p:spPr>
      </p:pic>
      <p:sp>
        <p:nvSpPr>
          <p:cNvPr id="3" name="Titel 2">
            <a:extLst>
              <a:ext uri="{FF2B5EF4-FFF2-40B4-BE49-F238E27FC236}">
                <a16:creationId xmlns:a16="http://schemas.microsoft.com/office/drawing/2014/main" id="{83A355B4-3D4D-485E-B47C-FEA39793D7B2}"/>
              </a:ext>
            </a:extLst>
          </p:cNvPr>
          <p:cNvSpPr>
            <a:spLocks noGrp="1"/>
          </p:cNvSpPr>
          <p:nvPr>
            <p:ph type="title"/>
          </p:nvPr>
        </p:nvSpPr>
        <p:spPr>
          <a:xfrm>
            <a:off x="0" y="116632"/>
            <a:ext cx="9768408" cy="612775"/>
          </a:xfrm>
        </p:spPr>
        <p:txBody>
          <a:bodyPr/>
          <a:lstStyle/>
          <a:p>
            <a:pPr algn="l"/>
            <a:r>
              <a:rPr lang="de-DE" sz="3600" dirty="0"/>
              <a:t>Beispiel einer Suchanfrage zu einem Kunstwerk</a:t>
            </a:r>
          </a:p>
        </p:txBody>
      </p:sp>
      <p:sp>
        <p:nvSpPr>
          <p:cNvPr id="8" name="Footer Placeholder 3">
            <a:extLst>
              <a:ext uri="{FF2B5EF4-FFF2-40B4-BE49-F238E27FC236}">
                <a16:creationId xmlns:a16="http://schemas.microsoft.com/office/drawing/2014/main" id="{0B3650EF-BF03-4293-8C4E-DC391D5E0576}"/>
              </a:ext>
            </a:extLst>
          </p:cNvPr>
          <p:cNvSpPr>
            <a:spLocks noGrp="1"/>
          </p:cNvSpPr>
          <p:nvPr>
            <p:ph type="ftr" idx="10"/>
          </p:nvPr>
        </p:nvSpPr>
        <p:spPr>
          <a:xfrm>
            <a:off x="0" y="6079405"/>
            <a:ext cx="7677150" cy="612775"/>
          </a:xfrm>
          <a:prstGeom prst="rect">
            <a:avLst/>
          </a:prstGeom>
          <a:solidFill>
            <a:srgbClr val="893144"/>
          </a:solid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1800" b="1" i="1" dirty="0">
                <a:solidFill>
                  <a:schemeClr val="bg1"/>
                </a:solidFill>
                <a:highlight>
                  <a:srgbClr val="893144"/>
                </a:highlight>
                <a:latin typeface="Candara" panose="020E0502030303020204" pitchFamily="34" charset="0"/>
              </a:rPr>
              <a:t>Source: </a:t>
            </a:r>
            <a:r>
              <a:rPr lang="en-US" altLang="en-US" sz="1800" i="1" dirty="0">
                <a:solidFill>
                  <a:schemeClr val="bg1"/>
                </a:solidFill>
                <a:highlight>
                  <a:srgbClr val="893144"/>
                </a:highlight>
                <a:latin typeface="Candara" panose="020E0502030303020204" pitchFamily="34" charset="0"/>
              </a:rPr>
              <a:t>Digital Scholarship Humanities</a:t>
            </a:r>
            <a:r>
              <a:rPr lang="en-US" altLang="en-US" sz="1800" dirty="0">
                <a:solidFill>
                  <a:schemeClr val="bg1"/>
                </a:solidFill>
                <a:highlight>
                  <a:srgbClr val="893144"/>
                </a:highlight>
                <a:latin typeface="Candara" panose="020E0502030303020204" pitchFamily="34" charset="0"/>
              </a:rPr>
              <a:t>, Volume 35, Issue 1, April 2020, Pages 43–53, </a:t>
            </a:r>
            <a:r>
              <a:rPr lang="en-US" altLang="en-US" sz="1800" dirty="0">
                <a:solidFill>
                  <a:schemeClr val="bg1"/>
                </a:solidFill>
                <a:highlight>
                  <a:srgbClr val="893144"/>
                </a:highlight>
                <a:latin typeface="Candara" panose="020E0502030303020204" pitchFamily="34" charset="0"/>
                <a:hlinkClick r:id="rId5">
                  <a:extLst>
                    <a:ext uri="{A12FA001-AC4F-418D-AE19-62706E023703}">
                      <ahyp:hlinkClr xmlns:ahyp="http://schemas.microsoft.com/office/drawing/2018/hyperlinkcolor" val="tx"/>
                    </a:ext>
                  </a:extLst>
                </a:hlinkClick>
              </a:rPr>
              <a:t>https://doi.org/10.1093/llc/fqz009</a:t>
            </a:r>
            <a:endParaRPr lang="en-US" altLang="en-US" sz="1800" dirty="0">
              <a:solidFill>
                <a:schemeClr val="bg1"/>
              </a:solidFill>
              <a:highlight>
                <a:srgbClr val="893144"/>
              </a:highlight>
              <a:latin typeface="Candara" panose="020E0502030303020204" pitchFamily="34" charset="0"/>
            </a:endParaRPr>
          </a:p>
        </p:txBody>
      </p:sp>
      <p:pic>
        <p:nvPicPr>
          <p:cNvPr id="5" name="Grafik 4">
            <a:extLst>
              <a:ext uri="{FF2B5EF4-FFF2-40B4-BE49-F238E27FC236}">
                <a16:creationId xmlns:a16="http://schemas.microsoft.com/office/drawing/2014/main" id="{495D59DF-085B-4EF2-9C39-F70B0F8DD08A}"/>
              </a:ext>
            </a:extLst>
          </p:cNvPr>
          <p:cNvPicPr>
            <a:picLocks noChangeAspect="1"/>
          </p:cNvPicPr>
          <p:nvPr/>
        </p:nvPicPr>
        <p:blipFill rotWithShape="1">
          <a:blip r:embed="rId6">
            <a:extLst>
              <a:ext uri="{28A0092B-C50C-407E-A947-70E740481C1C}">
                <a14:useLocalDpi xmlns:a14="http://schemas.microsoft.com/office/drawing/2010/main" val="0"/>
              </a:ext>
            </a:extLst>
          </a:blip>
          <a:srcRect l="10865" t="5462" b="6339"/>
          <a:stretch/>
        </p:blipFill>
        <p:spPr>
          <a:xfrm>
            <a:off x="7824192" y="1068152"/>
            <a:ext cx="4096909" cy="4721696"/>
          </a:xfrm>
          <a:prstGeom prst="rect">
            <a:avLst/>
          </a:prstGeom>
        </p:spPr>
      </p:pic>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B9F2BA58-5056-4145-A9B6-2958CC75E558}"/>
              </a:ext>
            </a:extLst>
          </p:cNvPr>
          <p:cNvSpPr>
            <a:spLocks noGrp="1"/>
          </p:cNvSpPr>
          <p:nvPr>
            <p:ph idx="1"/>
          </p:nvPr>
        </p:nvSpPr>
        <p:spPr/>
        <p:txBody>
          <a:bodyPr/>
          <a:lstStyle/>
          <a:p>
            <a:pPr marL="0" indent="0">
              <a:buNone/>
            </a:pPr>
            <a:endParaRPr lang="en-US" dirty="0"/>
          </a:p>
          <a:p>
            <a:pPr marL="0" indent="0">
              <a:buNone/>
            </a:pPr>
            <a:r>
              <a:rPr lang="en-US" dirty="0"/>
              <a:t>//</a:t>
            </a:r>
            <a:r>
              <a:rPr lang="en-US" dirty="0" err="1"/>
              <a:t>SubClassOf</a:t>
            </a:r>
            <a:r>
              <a:rPr lang="en-US" dirty="0"/>
              <a:t>[.//</a:t>
            </a:r>
            <a:r>
              <a:rPr lang="en-US" dirty="0" err="1"/>
              <a:t>ObjectIntersectionOf</a:t>
            </a:r>
            <a:r>
              <a:rPr lang="en-US" dirty="0"/>
              <a:t> [Class[@IRI='#holding'] and Object </a:t>
            </a:r>
            <a:r>
              <a:rPr lang="en-US" dirty="0" err="1"/>
              <a:t>IntersectionOf</a:t>
            </a:r>
            <a:r>
              <a:rPr lang="en-US" dirty="0"/>
              <a:t>[</a:t>
            </a:r>
            <a:r>
              <a:rPr lang="en-US" dirty="0" err="1"/>
              <a:t>ObjectAllValuesFrom</a:t>
            </a:r>
            <a:r>
              <a:rPr lang="en-US" dirty="0"/>
              <a:t> [</a:t>
            </a:r>
            <a:r>
              <a:rPr lang="en-US" dirty="0" err="1"/>
              <a:t>ObjectProperty</a:t>
            </a:r>
            <a:r>
              <a:rPr lang="en-US" dirty="0"/>
              <a:t>[@IRI='#hasPerformativeActionInstrument'] and Class[@IRI='# hand']] and </a:t>
            </a:r>
            <a:r>
              <a:rPr lang="en-US" dirty="0" err="1"/>
              <a:t>ObjectAllValuesFrom</a:t>
            </a:r>
            <a:r>
              <a:rPr lang="en-US" dirty="0"/>
              <a:t> [</a:t>
            </a:r>
            <a:r>
              <a:rPr lang="en-US" dirty="0" err="1"/>
              <a:t>ObjectProperty</a:t>
            </a:r>
            <a:r>
              <a:rPr lang="en-US" dirty="0"/>
              <a:t>[@IRI='#hasPerformativeActionObject'] and Class[@IRI='#snake ']]]]]/Class/@IRI</a:t>
            </a:r>
            <a:endParaRPr lang="de-DE" dirty="0"/>
          </a:p>
        </p:txBody>
      </p:sp>
      <p:sp>
        <p:nvSpPr>
          <p:cNvPr id="3" name="Titel 2">
            <a:extLst>
              <a:ext uri="{FF2B5EF4-FFF2-40B4-BE49-F238E27FC236}">
                <a16:creationId xmlns:a16="http://schemas.microsoft.com/office/drawing/2014/main" id="{1CE5621C-4401-4645-9DF0-9C20CC99BC7D}"/>
              </a:ext>
            </a:extLst>
          </p:cNvPr>
          <p:cNvSpPr>
            <a:spLocks noGrp="1"/>
          </p:cNvSpPr>
          <p:nvPr>
            <p:ph type="title"/>
          </p:nvPr>
        </p:nvSpPr>
        <p:spPr>
          <a:xfrm>
            <a:off x="0" y="459588"/>
            <a:ext cx="10056440" cy="612775"/>
          </a:xfrm>
        </p:spPr>
        <p:txBody>
          <a:bodyPr/>
          <a:lstStyle/>
          <a:p>
            <a:pPr algn="l"/>
            <a:r>
              <a:rPr lang="en-US" sz="3600" dirty="0" err="1"/>
              <a:t>Übersetzung</a:t>
            </a:r>
            <a:r>
              <a:rPr lang="en-US" sz="3600" dirty="0"/>
              <a:t> in </a:t>
            </a:r>
            <a:r>
              <a:rPr lang="en-US" sz="3600" dirty="0" err="1"/>
              <a:t>eine</a:t>
            </a:r>
            <a:r>
              <a:rPr lang="en-US" sz="3600" dirty="0"/>
              <a:t> </a:t>
            </a:r>
            <a:r>
              <a:rPr lang="en-US" sz="3600" dirty="0" err="1"/>
              <a:t>Suchanfrage</a:t>
            </a:r>
            <a:br>
              <a:rPr lang="en-US" dirty="0"/>
            </a:br>
            <a:endParaRPr lang="de-DE" dirty="0"/>
          </a:p>
        </p:txBody>
      </p:sp>
      <p:pic>
        <p:nvPicPr>
          <p:cNvPr id="5" name="Picture 4">
            <a:extLst>
              <a:ext uri="{FF2B5EF4-FFF2-40B4-BE49-F238E27FC236}">
                <a16:creationId xmlns:a16="http://schemas.microsoft.com/office/drawing/2014/main" id="{1A31961A-692E-466D-B02D-11ADB6F4F635}"/>
              </a:ext>
            </a:extLst>
          </p:cNvPr>
          <p:cNvPicPr>
            <a:picLocks noChangeAspect="1"/>
          </p:cNvPicPr>
          <p:nvPr/>
        </p:nvPicPr>
        <p:blipFill>
          <a:blip r:embed="rId2"/>
          <a:stretch>
            <a:fillRect/>
          </a:stretch>
        </p:blipFill>
        <p:spPr>
          <a:xfrm>
            <a:off x="9696400" y="5930925"/>
            <a:ext cx="2145883" cy="604837"/>
          </a:xfrm>
          <a:prstGeom prst="rect">
            <a:avLst/>
          </a:prstGeom>
          <a:noFill/>
          <a:ln>
            <a:noFill/>
            <a:miter lim="800000"/>
          </a:ln>
        </p:spPr>
      </p:pic>
      <p:sp>
        <p:nvSpPr>
          <p:cNvPr id="6" name="Footer Placeholder 3">
            <a:extLst>
              <a:ext uri="{FF2B5EF4-FFF2-40B4-BE49-F238E27FC236}">
                <a16:creationId xmlns:a16="http://schemas.microsoft.com/office/drawing/2014/main" id="{2E1F8BAF-729B-4A97-B90C-C0325484E4D5}"/>
              </a:ext>
            </a:extLst>
          </p:cNvPr>
          <p:cNvSpPr>
            <a:spLocks noGrp="1"/>
          </p:cNvSpPr>
          <p:nvPr>
            <p:ph type="ftr" idx="10"/>
          </p:nvPr>
        </p:nvSpPr>
        <p:spPr>
          <a:xfrm>
            <a:off x="0" y="5393104"/>
            <a:ext cx="7677150" cy="863600"/>
          </a:xfrm>
          <a:prstGeom prst="rect">
            <a:avLst/>
          </a:prstGeom>
          <a:solidFill>
            <a:srgbClr val="893144"/>
          </a:solid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2000" b="1" i="1" dirty="0">
                <a:solidFill>
                  <a:schemeClr val="bg1"/>
                </a:solidFill>
                <a:highlight>
                  <a:srgbClr val="893144"/>
                </a:highlight>
                <a:latin typeface="Candara" panose="020E0502030303020204" pitchFamily="34" charset="0"/>
              </a:rPr>
              <a:t>Source: </a:t>
            </a:r>
            <a:r>
              <a:rPr lang="en-US" altLang="en-US" sz="2000" i="1" dirty="0">
                <a:solidFill>
                  <a:schemeClr val="bg1"/>
                </a:solidFill>
                <a:highlight>
                  <a:srgbClr val="893144"/>
                </a:highlight>
                <a:latin typeface="Candara" panose="020E0502030303020204" pitchFamily="34" charset="0"/>
              </a:rPr>
              <a:t>Digital Scholarship Humanities</a:t>
            </a:r>
            <a:r>
              <a:rPr lang="en-US" altLang="en-US" sz="2000" dirty="0">
                <a:solidFill>
                  <a:schemeClr val="bg1"/>
                </a:solidFill>
                <a:highlight>
                  <a:srgbClr val="893144"/>
                </a:highlight>
                <a:latin typeface="Candara" panose="020E0502030303020204" pitchFamily="34" charset="0"/>
              </a:rPr>
              <a:t>, Volume 35, Issue 1, April 2020, Pages 43–53, </a:t>
            </a:r>
            <a:r>
              <a:rPr lang="en-US" altLang="en-US" sz="2000" dirty="0">
                <a:solidFill>
                  <a:schemeClr val="bg1"/>
                </a:solidFill>
                <a:highlight>
                  <a:srgbClr val="893144"/>
                </a:highlight>
                <a:latin typeface="Candara" panose="020E0502030303020204" pitchFamily="34" charset="0"/>
                <a:hlinkClick r:id="rId3">
                  <a:extLst>
                    <a:ext uri="{A12FA001-AC4F-418D-AE19-62706E023703}">
                      <ahyp:hlinkClr xmlns:ahyp="http://schemas.microsoft.com/office/drawing/2018/hyperlinkcolor" val="tx"/>
                    </a:ext>
                  </a:extLst>
                </a:hlinkClick>
              </a:rPr>
              <a:t>https://doi.org/10.1093/llc/fqz009</a:t>
            </a:r>
            <a:endParaRPr lang="en-US" altLang="en-US" sz="2000" dirty="0">
              <a:solidFill>
                <a:schemeClr val="bg1"/>
              </a:solidFill>
              <a:highlight>
                <a:srgbClr val="893144"/>
              </a:highlight>
              <a:latin typeface="Candara" panose="020E0502030303020204" pitchFamily="34" charset="0"/>
            </a:endParaRPr>
          </a:p>
        </p:txBody>
      </p:sp>
    </p:spTree>
    <p:extLst>
      <p:ext uri="{BB962C8B-B14F-4D97-AF65-F5344CB8AC3E}">
        <p14:creationId xmlns:p14="http://schemas.microsoft.com/office/powerpoint/2010/main" val="610656247"/>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haltsplatzhalter 4">
            <a:extLst>
              <a:ext uri="{FF2B5EF4-FFF2-40B4-BE49-F238E27FC236}">
                <a16:creationId xmlns:a16="http://schemas.microsoft.com/office/drawing/2014/main" id="{40B48865-78E5-4B4F-902D-436CB3DB3A4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7203" t="25683" r="27203" b="11092"/>
          <a:stretch/>
        </p:blipFill>
        <p:spPr>
          <a:xfrm>
            <a:off x="5735960" y="1196752"/>
            <a:ext cx="6296063" cy="4910929"/>
          </a:xfrm>
        </p:spPr>
      </p:pic>
      <p:sp>
        <p:nvSpPr>
          <p:cNvPr id="3" name="Titel 2">
            <a:extLst>
              <a:ext uri="{FF2B5EF4-FFF2-40B4-BE49-F238E27FC236}">
                <a16:creationId xmlns:a16="http://schemas.microsoft.com/office/drawing/2014/main" id="{F638A24A-5793-466A-B7D1-F44BB377E811}"/>
              </a:ext>
            </a:extLst>
          </p:cNvPr>
          <p:cNvSpPr>
            <a:spLocks noGrp="1"/>
          </p:cNvSpPr>
          <p:nvPr>
            <p:ph type="title"/>
          </p:nvPr>
        </p:nvSpPr>
        <p:spPr>
          <a:xfrm>
            <a:off x="0" y="116632"/>
            <a:ext cx="8145137" cy="612775"/>
          </a:xfrm>
        </p:spPr>
        <p:txBody>
          <a:bodyPr/>
          <a:lstStyle/>
          <a:p>
            <a:pPr algn="l"/>
            <a:r>
              <a:rPr lang="de-DE" dirty="0" err="1"/>
              <a:t>XPath</a:t>
            </a:r>
            <a:r>
              <a:rPr lang="de-DE" dirty="0"/>
              <a:t> versus </a:t>
            </a:r>
            <a:r>
              <a:rPr lang="de-DE" dirty="0" err="1"/>
              <a:t>XQuery</a:t>
            </a:r>
            <a:endParaRPr lang="de-DE" dirty="0"/>
          </a:p>
        </p:txBody>
      </p:sp>
      <p:sp>
        <p:nvSpPr>
          <p:cNvPr id="6" name="Textfeld 5">
            <a:extLst>
              <a:ext uri="{FF2B5EF4-FFF2-40B4-BE49-F238E27FC236}">
                <a16:creationId xmlns:a16="http://schemas.microsoft.com/office/drawing/2014/main" id="{AF3052A2-0F7A-4488-B9A5-8371D182D742}"/>
              </a:ext>
            </a:extLst>
          </p:cNvPr>
          <p:cNvSpPr txBox="1"/>
          <p:nvPr/>
        </p:nvSpPr>
        <p:spPr>
          <a:xfrm>
            <a:off x="335360" y="5507516"/>
            <a:ext cx="6378669" cy="1200329"/>
          </a:xfrm>
          <a:prstGeom prst="rect">
            <a:avLst/>
          </a:prstGeom>
          <a:solidFill>
            <a:srgbClr val="893144"/>
          </a:solidFill>
        </p:spPr>
        <p:txBody>
          <a:bodyPr wrap="none" rtlCol="0">
            <a:spAutoFit/>
          </a:bodyPr>
          <a:lstStyle/>
          <a:p>
            <a:r>
              <a:rPr lang="de-DE" b="1" dirty="0" err="1">
                <a:solidFill>
                  <a:schemeClr val="bg1"/>
                </a:solidFill>
              </a:rPr>
              <a:t>Querying</a:t>
            </a:r>
            <a:r>
              <a:rPr lang="de-DE" b="1" dirty="0">
                <a:solidFill>
                  <a:schemeClr val="bg1"/>
                </a:solidFill>
              </a:rPr>
              <a:t> XML: </a:t>
            </a:r>
            <a:r>
              <a:rPr lang="de-DE" b="1" dirty="0" err="1">
                <a:solidFill>
                  <a:schemeClr val="bg1"/>
                </a:solidFill>
              </a:rPr>
              <a:t>XQuery</a:t>
            </a:r>
            <a:r>
              <a:rPr lang="de-DE" b="1" dirty="0">
                <a:solidFill>
                  <a:schemeClr val="bg1"/>
                </a:solidFill>
              </a:rPr>
              <a:t>, </a:t>
            </a:r>
            <a:r>
              <a:rPr lang="de-DE" b="1" dirty="0" err="1">
                <a:solidFill>
                  <a:schemeClr val="bg1"/>
                </a:solidFill>
              </a:rPr>
              <a:t>XPath</a:t>
            </a:r>
            <a:r>
              <a:rPr lang="de-DE" b="1" dirty="0">
                <a:solidFill>
                  <a:schemeClr val="bg1"/>
                </a:solidFill>
              </a:rPr>
              <a:t>, and SQL/XML in </a:t>
            </a:r>
            <a:r>
              <a:rPr lang="de-DE" b="1" dirty="0" err="1">
                <a:solidFill>
                  <a:schemeClr val="bg1"/>
                </a:solidFill>
              </a:rPr>
              <a:t>Context</a:t>
            </a:r>
            <a:r>
              <a:rPr lang="de-DE" b="1" dirty="0">
                <a:solidFill>
                  <a:schemeClr val="bg1"/>
                </a:solidFill>
              </a:rPr>
              <a:t> </a:t>
            </a:r>
          </a:p>
          <a:p>
            <a:r>
              <a:rPr lang="de-DE" dirty="0" err="1">
                <a:solidFill>
                  <a:schemeClr val="bg1"/>
                </a:solidFill>
                <a:hlinkClick r:id="rId3" tooltip="Melton, Jim.">
                  <a:extLst>
                    <a:ext uri="{A12FA001-AC4F-418D-AE19-62706E023703}">
                      <ahyp:hlinkClr xmlns:ahyp="http://schemas.microsoft.com/office/drawing/2018/hyperlinkcolor" val="tx"/>
                    </a:ext>
                  </a:extLst>
                </a:hlinkClick>
              </a:rPr>
              <a:t>Melton</a:t>
            </a:r>
            <a:r>
              <a:rPr lang="de-DE" dirty="0">
                <a:solidFill>
                  <a:schemeClr val="bg1"/>
                </a:solidFill>
                <a:hlinkClick r:id="rId3" tooltip="Melton, Jim.">
                  <a:extLst>
                    <a:ext uri="{A12FA001-AC4F-418D-AE19-62706E023703}">
                      <ahyp:hlinkClr xmlns:ahyp="http://schemas.microsoft.com/office/drawing/2018/hyperlinkcolor" val="tx"/>
                    </a:ext>
                  </a:extLst>
                </a:hlinkClick>
              </a:rPr>
              <a:t>, Jim.</a:t>
            </a:r>
            <a:r>
              <a:rPr lang="de-DE" dirty="0">
                <a:solidFill>
                  <a:schemeClr val="bg1"/>
                </a:solidFill>
              </a:rPr>
              <a:t> ; </a:t>
            </a:r>
            <a:r>
              <a:rPr lang="de-DE" dirty="0" err="1">
                <a:solidFill>
                  <a:schemeClr val="bg1"/>
                </a:solidFill>
                <a:hlinkClick r:id="rId4" tooltip="Buxton, Stephen.">
                  <a:extLst>
                    <a:ext uri="{A12FA001-AC4F-418D-AE19-62706E023703}">
                      <ahyp:hlinkClr xmlns:ahyp="http://schemas.microsoft.com/office/drawing/2018/hyperlinkcolor" val="tx"/>
                    </a:ext>
                  </a:extLst>
                </a:hlinkClick>
              </a:rPr>
              <a:t>Buxton</a:t>
            </a:r>
            <a:r>
              <a:rPr lang="de-DE" dirty="0">
                <a:solidFill>
                  <a:schemeClr val="bg1"/>
                </a:solidFill>
                <a:hlinkClick r:id="rId4" tooltip="Buxton, Stephen.">
                  <a:extLst>
                    <a:ext uri="{A12FA001-AC4F-418D-AE19-62706E023703}">
                      <ahyp:hlinkClr xmlns:ahyp="http://schemas.microsoft.com/office/drawing/2018/hyperlinkcolor" val="tx"/>
                    </a:ext>
                  </a:extLst>
                </a:hlinkClick>
              </a:rPr>
              <a:t>, Stephen.</a:t>
            </a:r>
            <a:r>
              <a:rPr lang="de-DE" dirty="0">
                <a:solidFill>
                  <a:schemeClr val="bg1"/>
                </a:solidFill>
              </a:rPr>
              <a:t> </a:t>
            </a:r>
          </a:p>
          <a:p>
            <a:r>
              <a:rPr lang="de-DE" dirty="0">
                <a:solidFill>
                  <a:schemeClr val="bg1"/>
                </a:solidFill>
              </a:rPr>
              <a:t>San Francisco : Elsevier Science &amp; Technology, 2006.</a:t>
            </a:r>
          </a:p>
          <a:p>
            <a:endParaRPr lang="de-DE" dirty="0"/>
          </a:p>
        </p:txBody>
      </p:sp>
      <p:sp>
        <p:nvSpPr>
          <p:cNvPr id="7" name="Textfeld 6">
            <a:extLst>
              <a:ext uri="{FF2B5EF4-FFF2-40B4-BE49-F238E27FC236}">
                <a16:creationId xmlns:a16="http://schemas.microsoft.com/office/drawing/2014/main" id="{5F54C91A-4A99-429E-A7B5-30A6335AB96A}"/>
              </a:ext>
            </a:extLst>
          </p:cNvPr>
          <p:cNvSpPr txBox="1"/>
          <p:nvPr/>
        </p:nvSpPr>
        <p:spPr>
          <a:xfrm>
            <a:off x="304467" y="1196752"/>
            <a:ext cx="5616624" cy="4247317"/>
          </a:xfrm>
          <a:prstGeom prst="rect">
            <a:avLst/>
          </a:prstGeom>
          <a:noFill/>
        </p:spPr>
        <p:txBody>
          <a:bodyPr wrap="square" rtlCol="0">
            <a:spAutoFit/>
          </a:bodyPr>
          <a:lstStyle/>
          <a:p>
            <a:pPr marL="285750" indent="-285750">
              <a:buFont typeface="Arial" panose="020B0604020202020204" pitchFamily="34" charset="0"/>
              <a:buChar char="•"/>
            </a:pPr>
            <a:r>
              <a:rPr lang="de-DE" dirty="0" err="1"/>
              <a:t>XPath</a:t>
            </a:r>
            <a:r>
              <a:rPr lang="de-DE" dirty="0"/>
              <a:t> basiert auf </a:t>
            </a:r>
            <a:r>
              <a:rPr lang="de-DE" dirty="0" err="1"/>
              <a:t>XQuery</a:t>
            </a:r>
            <a:r>
              <a:rPr lang="de-DE" dirty="0"/>
              <a:t>, die beiden Sprachen sind demnach „verwandt“.</a:t>
            </a:r>
          </a:p>
          <a:p>
            <a:pPr marL="285750" indent="-285750">
              <a:buFont typeface="Arial" panose="020B0604020202020204" pitchFamily="34" charset="0"/>
              <a:buChar char="•"/>
            </a:pPr>
            <a:r>
              <a:rPr lang="de-DE" dirty="0"/>
              <a:t>Beide Sprachen sind „funktionale Sprachen“ und erlauben daher das beliebige „</a:t>
            </a:r>
            <a:r>
              <a:rPr lang="de-DE" dirty="0" err="1"/>
              <a:t>Nesting</a:t>
            </a:r>
            <a:r>
              <a:rPr lang="de-DE" dirty="0"/>
              <a:t>“ ihrer Ausdrücke.</a:t>
            </a:r>
          </a:p>
          <a:p>
            <a:pPr marL="285750" indent="-285750">
              <a:buFont typeface="Arial" panose="020B0604020202020204" pitchFamily="34" charset="0"/>
              <a:buChar char="•"/>
            </a:pPr>
            <a:r>
              <a:rPr lang="de-DE" dirty="0"/>
              <a:t>Beide Sprachen dienen der Analyse von XML Dateien, aber </a:t>
            </a:r>
            <a:r>
              <a:rPr lang="de-DE" dirty="0" err="1"/>
              <a:t>XQuery</a:t>
            </a:r>
            <a:r>
              <a:rPr lang="de-DE" dirty="0"/>
              <a:t> hat mehr Funktionen.</a:t>
            </a:r>
          </a:p>
          <a:p>
            <a:pPr marL="285750" indent="-285750">
              <a:buFont typeface="Arial" panose="020B0604020202020204" pitchFamily="34" charset="0"/>
              <a:buChar char="•"/>
            </a:pPr>
            <a:r>
              <a:rPr lang="de-DE" dirty="0"/>
              <a:t>Eine menschliche Suchanfrage mit verschiedenen Bedingungen und Variablen wird in einen maschinenlesbare, klar strukturierten Suchbefehl „übersetzt“.</a:t>
            </a:r>
          </a:p>
          <a:p>
            <a:pPr marL="285750" indent="-285750">
              <a:buFont typeface="Arial" panose="020B0604020202020204" pitchFamily="34" charset="0"/>
              <a:buChar char="•"/>
            </a:pPr>
            <a:r>
              <a:rPr lang="de-DE" dirty="0" err="1"/>
              <a:t>XQuery</a:t>
            </a:r>
            <a:r>
              <a:rPr lang="de-DE" dirty="0"/>
              <a:t> zu lernen ist ein guter Einstieg in andere „</a:t>
            </a:r>
            <a:r>
              <a:rPr lang="de-DE" dirty="0" err="1"/>
              <a:t>query</a:t>
            </a:r>
            <a:r>
              <a:rPr lang="de-DE" dirty="0"/>
              <a:t> </a:t>
            </a:r>
            <a:r>
              <a:rPr lang="de-DE" dirty="0" err="1"/>
              <a:t>languages</a:t>
            </a:r>
            <a:r>
              <a:rPr lang="de-DE" dirty="0"/>
              <a:t>“, die nach einer ähnlichen Logik funktionieren.</a:t>
            </a:r>
          </a:p>
          <a:p>
            <a:pPr marL="285750" indent="-285750">
              <a:buFont typeface="Arial" panose="020B0604020202020204" pitchFamily="34" charset="0"/>
              <a:buChar char="•"/>
            </a:pPr>
            <a:endParaRPr lang="de-DE" dirty="0"/>
          </a:p>
        </p:txBody>
      </p:sp>
    </p:spTree>
    <p:extLst>
      <p:ext uri="{BB962C8B-B14F-4D97-AF65-F5344CB8AC3E}">
        <p14:creationId xmlns:p14="http://schemas.microsoft.com/office/powerpoint/2010/main" val="4182888904"/>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FC550FC2-E289-47D2-8AF2-8B9E3A1172F2}"/>
              </a:ext>
            </a:extLst>
          </p:cNvPr>
          <p:cNvSpPr>
            <a:spLocks noGrp="1"/>
          </p:cNvSpPr>
          <p:nvPr>
            <p:ph idx="1"/>
          </p:nvPr>
        </p:nvSpPr>
        <p:spPr>
          <a:xfrm>
            <a:off x="609600" y="1484784"/>
            <a:ext cx="10972800" cy="4441826"/>
          </a:xfrm>
        </p:spPr>
        <p:txBody>
          <a:bodyPr/>
          <a:lstStyle/>
          <a:p>
            <a:pPr defTabSz="914400" rtl="0" eaLnBrk="0" fontAlgn="base" hangingPunct="0">
              <a:spcBef>
                <a:spcPct val="0"/>
              </a:spcBef>
              <a:spcAft>
                <a:spcPct val="0"/>
              </a:spcAft>
            </a:pPr>
            <a:r>
              <a:rPr kumimoji="0" lang="de-DE" altLang="de-DE" sz="2800" b="0" i="0" u="none" strike="noStrike" cap="none" normalizeH="0" baseline="0" dirty="0">
                <a:ln>
                  <a:noFill/>
                </a:ln>
                <a:solidFill>
                  <a:schemeClr val="tx1"/>
                </a:solidFill>
                <a:effectLst/>
                <a:latin typeface="Candara" panose="020E0502030303020204" pitchFamily="34" charset="0"/>
              </a:rPr>
              <a:t>Tutorial</a:t>
            </a:r>
            <a:r>
              <a:rPr kumimoji="0" lang="de-DE" altLang="de-DE" sz="2800" b="0" i="0" u="none" strike="noStrike" cap="none" normalizeH="0" dirty="0">
                <a:ln>
                  <a:noFill/>
                </a:ln>
                <a:solidFill>
                  <a:schemeClr val="tx1"/>
                </a:solidFill>
                <a:effectLst/>
                <a:latin typeface="Candara" panose="020E0502030303020204" pitchFamily="34" charset="0"/>
              </a:rPr>
              <a:t> für Einsteiger:</a:t>
            </a:r>
            <a:r>
              <a:rPr kumimoji="0" lang="de-DE" altLang="de-DE" sz="2800" b="0" i="0" u="none" strike="noStrike" cap="none" normalizeH="0" baseline="0" dirty="0">
                <a:ln>
                  <a:noFill/>
                </a:ln>
                <a:solidFill>
                  <a:schemeClr val="tx1"/>
                </a:solidFill>
                <a:effectLst/>
                <a:latin typeface="Candara" panose="020E0502030303020204" pitchFamily="34" charset="0"/>
              </a:rPr>
              <a:t> </a:t>
            </a:r>
            <a:r>
              <a:rPr kumimoji="0" lang="de-DE" altLang="de-DE" sz="2800" b="0" i="0" u="none" strike="noStrike" cap="none" normalizeH="0" baseline="0" dirty="0">
                <a:ln>
                  <a:noFill/>
                </a:ln>
                <a:solidFill>
                  <a:schemeClr val="tx1"/>
                </a:solidFill>
                <a:effectLst/>
                <a:latin typeface="Candara" panose="020E0502030303020204" pitchFamily="34" charset="0"/>
                <a:hlinkClick r:id="rId2"/>
              </a:rPr>
              <a:t>W3Schools </a:t>
            </a:r>
            <a:r>
              <a:rPr kumimoji="0" lang="de-DE" altLang="de-DE" sz="2800" b="0" i="0" u="none" strike="noStrike" cap="none" normalizeH="0" baseline="0" dirty="0" err="1">
                <a:ln>
                  <a:noFill/>
                </a:ln>
                <a:solidFill>
                  <a:schemeClr val="tx1"/>
                </a:solidFill>
                <a:effectLst/>
                <a:latin typeface="Candara" panose="020E0502030303020204" pitchFamily="34" charset="0"/>
                <a:hlinkClick r:id="rId2"/>
              </a:rPr>
              <a:t>XQuery</a:t>
            </a:r>
            <a:r>
              <a:rPr kumimoji="0" lang="de-DE" altLang="de-DE" sz="2800" b="0" i="0" u="none" strike="noStrike" cap="none" normalizeH="0" baseline="0" dirty="0">
                <a:ln>
                  <a:noFill/>
                </a:ln>
                <a:solidFill>
                  <a:schemeClr val="tx1"/>
                </a:solidFill>
                <a:effectLst/>
                <a:latin typeface="Candara" panose="020E0502030303020204" pitchFamily="34" charset="0"/>
                <a:hlinkClick r:id="rId2"/>
              </a:rPr>
              <a:t> Tutorial</a:t>
            </a:r>
            <a:r>
              <a:rPr kumimoji="0" lang="de-DE" altLang="de-DE" sz="2800" b="0" i="0" u="none" strike="noStrike" cap="none" normalizeH="0" baseline="0" dirty="0">
                <a:ln>
                  <a:noFill/>
                </a:ln>
                <a:solidFill>
                  <a:schemeClr val="tx1"/>
                </a:solidFill>
                <a:effectLst/>
                <a:latin typeface="Candara" panose="020E0502030303020204" pitchFamily="34" charset="0"/>
              </a:rPr>
              <a:t> </a:t>
            </a:r>
          </a:p>
          <a:p>
            <a:pPr defTabSz="914400" rtl="0" eaLnBrk="0" fontAlgn="base" hangingPunct="0">
              <a:spcBef>
                <a:spcPct val="0"/>
              </a:spcBef>
              <a:spcAft>
                <a:spcPct val="0"/>
              </a:spcAft>
            </a:pPr>
            <a:r>
              <a:rPr kumimoji="0" lang="de-DE" altLang="de-DE" sz="2800" b="0" i="0" u="none" strike="noStrike" cap="none" normalizeH="0" baseline="0" dirty="0">
                <a:ln>
                  <a:noFill/>
                </a:ln>
                <a:solidFill>
                  <a:schemeClr val="tx1"/>
                </a:solidFill>
                <a:effectLst/>
                <a:latin typeface="Candara" panose="020E0502030303020204" pitchFamily="34" charset="0"/>
                <a:hlinkClick r:id="rId3"/>
              </a:rPr>
              <a:t>"XML Flyer für Fortgeschrittene II"</a:t>
            </a:r>
            <a:endParaRPr kumimoji="0" lang="de-DE" altLang="de-DE" sz="2800" b="0" i="0" u="none" strike="noStrike" cap="none" normalizeH="0" baseline="0" dirty="0">
              <a:ln>
                <a:noFill/>
              </a:ln>
              <a:solidFill>
                <a:schemeClr val="tx1"/>
              </a:solidFill>
              <a:effectLst/>
              <a:latin typeface="Candara" panose="020E0502030303020204" pitchFamily="34" charset="0"/>
            </a:endParaRPr>
          </a:p>
          <a:p>
            <a:r>
              <a:rPr lang="en-US" sz="2800" dirty="0"/>
              <a:t>Anderson, Clifford B., und Joseph C. </a:t>
            </a:r>
            <a:r>
              <a:rPr lang="en-US" sz="2800" dirty="0" err="1"/>
              <a:t>Wicentowski</a:t>
            </a:r>
            <a:r>
              <a:rPr lang="en-US" sz="2800" dirty="0"/>
              <a:t>. XQuery for Humanists. College Station, UNITED STATES: Texas A&amp;M University Press, 2020.</a:t>
            </a:r>
          </a:p>
          <a:p>
            <a:r>
              <a:rPr lang="de-DE" sz="2800" dirty="0" err="1"/>
              <a:t>Melton</a:t>
            </a:r>
            <a:r>
              <a:rPr lang="de-DE" sz="2800" dirty="0"/>
              <a:t>, Jim, und </a:t>
            </a:r>
            <a:r>
              <a:rPr lang="de-DE" sz="2800" dirty="0" err="1"/>
              <a:t>Buxton</a:t>
            </a:r>
            <a:r>
              <a:rPr lang="de-DE" sz="2800" dirty="0"/>
              <a:t>, Stephen. </a:t>
            </a:r>
            <a:r>
              <a:rPr lang="de-DE" sz="2800" dirty="0" err="1"/>
              <a:t>Querying</a:t>
            </a:r>
            <a:r>
              <a:rPr lang="de-DE" sz="2800" dirty="0"/>
              <a:t> XML: </a:t>
            </a:r>
            <a:r>
              <a:rPr lang="de-DE" sz="2800" dirty="0" err="1"/>
              <a:t>XQuery</a:t>
            </a:r>
            <a:r>
              <a:rPr lang="de-DE" sz="2800" dirty="0"/>
              <a:t>, </a:t>
            </a:r>
            <a:r>
              <a:rPr lang="de-DE" sz="2800" dirty="0" err="1"/>
              <a:t>XPath</a:t>
            </a:r>
            <a:r>
              <a:rPr lang="de-DE" sz="2800" dirty="0"/>
              <a:t>, and SQL/XML in </a:t>
            </a:r>
            <a:r>
              <a:rPr lang="de-DE" sz="2800" dirty="0" err="1"/>
              <a:t>Context</a:t>
            </a:r>
            <a:r>
              <a:rPr lang="de-DE" sz="2800" dirty="0"/>
              <a:t>, San Francisco : Elsevier Science &amp; Technology, 2006.</a:t>
            </a:r>
          </a:p>
          <a:p>
            <a:r>
              <a:rPr lang="de-DE" sz="2800" dirty="0"/>
              <a:t>Marco </a:t>
            </a:r>
            <a:r>
              <a:rPr lang="de-DE" sz="2800" dirty="0" err="1"/>
              <a:t>Skulschus</a:t>
            </a:r>
            <a:r>
              <a:rPr lang="de-DE" sz="2800" dirty="0"/>
              <a:t>, Marcus Wiederstein, Sarah Winterstone. XSLT, </a:t>
            </a:r>
            <a:r>
              <a:rPr lang="de-DE" sz="2800" dirty="0" err="1"/>
              <a:t>Xpath</a:t>
            </a:r>
            <a:r>
              <a:rPr lang="de-DE" sz="2800" dirty="0"/>
              <a:t> und </a:t>
            </a:r>
            <a:r>
              <a:rPr lang="de-DE" sz="2800" dirty="0" err="1"/>
              <a:t>Xquery</a:t>
            </a:r>
            <a:r>
              <a:rPr lang="de-DE" sz="2800" dirty="0"/>
              <a:t>, </a:t>
            </a:r>
            <a:r>
              <a:rPr lang="de-DE" sz="2800" dirty="0" err="1"/>
              <a:t>comelio</a:t>
            </a:r>
            <a:r>
              <a:rPr lang="de-DE" sz="2800" dirty="0"/>
              <a:t> GmbH, 1. Januar 2011, </a:t>
            </a:r>
            <a:r>
              <a:rPr lang="de-DE" sz="2800" dirty="0" err="1"/>
              <a:t>e-book</a:t>
            </a:r>
            <a:r>
              <a:rPr lang="de-DE" sz="2800" dirty="0"/>
              <a:t>, ISBN: 393970153X, EAN: 9783939701538.</a:t>
            </a:r>
            <a:endParaRPr lang="en-US" sz="2800" dirty="0"/>
          </a:p>
          <a:p>
            <a:endParaRPr lang="en-US" dirty="0"/>
          </a:p>
          <a:p>
            <a:endParaRPr lang="de-DE" dirty="0"/>
          </a:p>
        </p:txBody>
      </p:sp>
      <p:sp>
        <p:nvSpPr>
          <p:cNvPr id="3" name="Titel 2">
            <a:extLst>
              <a:ext uri="{FF2B5EF4-FFF2-40B4-BE49-F238E27FC236}">
                <a16:creationId xmlns:a16="http://schemas.microsoft.com/office/drawing/2014/main" id="{F01D6A5D-B95E-4589-B27A-F77731BD343E}"/>
              </a:ext>
            </a:extLst>
          </p:cNvPr>
          <p:cNvSpPr>
            <a:spLocks noGrp="1"/>
          </p:cNvSpPr>
          <p:nvPr>
            <p:ph type="title"/>
          </p:nvPr>
        </p:nvSpPr>
        <p:spPr>
          <a:xfrm>
            <a:off x="0" y="116632"/>
            <a:ext cx="8145137" cy="612775"/>
          </a:xfrm>
        </p:spPr>
        <p:txBody>
          <a:bodyPr/>
          <a:lstStyle/>
          <a:p>
            <a:pPr algn="l"/>
            <a:r>
              <a:rPr lang="de-DE" dirty="0"/>
              <a:t>Einführungen in </a:t>
            </a:r>
            <a:r>
              <a:rPr lang="de-DE" dirty="0" err="1"/>
              <a:t>XQuery</a:t>
            </a:r>
            <a:endParaRPr lang="de-DE" dirty="0"/>
          </a:p>
        </p:txBody>
      </p:sp>
    </p:spTree>
    <p:extLst>
      <p:ext uri="{BB962C8B-B14F-4D97-AF65-F5344CB8AC3E}">
        <p14:creationId xmlns:p14="http://schemas.microsoft.com/office/powerpoint/2010/main" val="3593533029"/>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B39FC811-C068-4D01-8AE6-3A71AFECF1E1}"/>
              </a:ext>
            </a:extLst>
          </p:cNvPr>
          <p:cNvSpPr>
            <a:spLocks noGrp="1"/>
          </p:cNvSpPr>
          <p:nvPr>
            <p:ph type="title"/>
          </p:nvPr>
        </p:nvSpPr>
        <p:spPr>
          <a:xfrm>
            <a:off x="0" y="116632"/>
            <a:ext cx="8145137" cy="612775"/>
          </a:xfrm>
        </p:spPr>
        <p:txBody>
          <a:bodyPr/>
          <a:lstStyle/>
          <a:p>
            <a:pPr algn="l"/>
            <a:r>
              <a:rPr lang="de-DE" dirty="0" err="1"/>
              <a:t>XQuery</a:t>
            </a:r>
            <a:r>
              <a:rPr lang="de-DE" dirty="0"/>
              <a:t> Syntax</a:t>
            </a:r>
          </a:p>
        </p:txBody>
      </p:sp>
      <p:sp>
        <p:nvSpPr>
          <p:cNvPr id="4" name="Rectangle 1">
            <a:extLst>
              <a:ext uri="{FF2B5EF4-FFF2-40B4-BE49-F238E27FC236}">
                <a16:creationId xmlns:a16="http://schemas.microsoft.com/office/drawing/2014/main" id="{8281F507-703F-41C2-9B8C-8F7060B15E7D}"/>
              </a:ext>
            </a:extLst>
          </p:cNvPr>
          <p:cNvSpPr>
            <a:spLocks noGrp="1" noChangeArrowheads="1"/>
          </p:cNvSpPr>
          <p:nvPr>
            <p:ph idx="1"/>
          </p:nvPr>
        </p:nvSpPr>
        <p:spPr bwMode="auto">
          <a:xfrm>
            <a:off x="191344" y="1041970"/>
            <a:ext cx="11809312"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defTabSz="914400" rtl="0" eaLnBrk="0" fontAlgn="base" hangingPunct="0">
              <a:spcBef>
                <a:spcPct val="0"/>
              </a:spcBef>
              <a:spcAft>
                <a:spcPct val="0"/>
              </a:spcAft>
              <a:buNone/>
            </a:pPr>
            <a:r>
              <a:rPr lang="de-DE" altLang="de-DE" sz="2000" dirty="0">
                <a:latin typeface="Candara" panose="020E0502030303020204" pitchFamily="34" charset="0"/>
              </a:rPr>
              <a:t>Um </a:t>
            </a:r>
            <a:r>
              <a:rPr lang="de-DE" altLang="de-DE" sz="2000" dirty="0" err="1">
                <a:latin typeface="Candara" panose="020E0502030303020204" pitchFamily="34" charset="0"/>
              </a:rPr>
              <a:t>XQuery</a:t>
            </a:r>
            <a:r>
              <a:rPr lang="de-DE" altLang="de-DE" sz="2000" dirty="0">
                <a:latin typeface="Candara" panose="020E0502030303020204" pitchFamily="34" charset="0"/>
              </a:rPr>
              <a:t> korrekt verwenden zu können, müssen Sie – wie in menschlichen Sprachen - einige </a:t>
            </a:r>
            <a:r>
              <a:rPr lang="de-DE" altLang="de-DE" sz="2000" b="1" dirty="0">
                <a:latin typeface="Candara" panose="020E0502030303020204" pitchFamily="34" charset="0"/>
              </a:rPr>
              <a:t>Grundregeln der Grammatik und des Satzbaus </a:t>
            </a:r>
            <a:r>
              <a:rPr lang="de-DE" altLang="de-DE" sz="2000" dirty="0">
                <a:latin typeface="Candara" panose="020E0502030303020204" pitchFamily="34" charset="0"/>
              </a:rPr>
              <a:t>beachten.</a:t>
            </a:r>
          </a:p>
          <a:p>
            <a:pPr marL="0" indent="0" defTabSz="914400" rtl="0" eaLnBrk="0" fontAlgn="base" hangingPunct="0">
              <a:spcBef>
                <a:spcPct val="0"/>
              </a:spcBef>
              <a:spcAft>
                <a:spcPct val="0"/>
              </a:spcAft>
              <a:buNone/>
            </a:pPr>
            <a:endParaRPr lang="de-DE" altLang="de-DE" sz="2000" dirty="0">
              <a:latin typeface="Candara" panose="020E0502030303020204" pitchFamily="34" charset="0"/>
            </a:endParaRPr>
          </a:p>
          <a:p>
            <a:pPr marL="0" indent="0" defTabSz="914400" rtl="0" eaLnBrk="0" fontAlgn="base" hangingPunct="0">
              <a:spcBef>
                <a:spcPct val="0"/>
              </a:spcBef>
              <a:spcAft>
                <a:spcPct val="0"/>
              </a:spcAft>
              <a:buNone/>
            </a:pPr>
            <a:endParaRPr lang="de-DE" altLang="de-DE" sz="2000" dirty="0">
              <a:latin typeface="Candara" panose="020E0502030303020204" pitchFamily="34" charset="0"/>
            </a:endParaRPr>
          </a:p>
          <a:p>
            <a:pPr marL="0" indent="0" defTabSz="914400" rtl="0" eaLnBrk="0" fontAlgn="base" hangingPunct="0">
              <a:spcBef>
                <a:spcPct val="0"/>
              </a:spcBef>
              <a:spcAft>
                <a:spcPct val="0"/>
              </a:spcAft>
              <a:buNone/>
            </a:pPr>
            <a:r>
              <a:rPr lang="de-DE" altLang="de-DE" sz="2000" dirty="0">
                <a:latin typeface="Candara" panose="020E0502030303020204" pitchFamily="34" charset="0"/>
              </a:rPr>
              <a:t>Beispiel aus:</a:t>
            </a:r>
          </a:p>
          <a:p>
            <a:pPr marL="0" indent="0" defTabSz="914400" rtl="0" eaLnBrk="0" fontAlgn="base" hangingPunct="0">
              <a:spcBef>
                <a:spcPct val="0"/>
              </a:spcBef>
              <a:spcAft>
                <a:spcPct val="0"/>
              </a:spcAft>
              <a:buNone/>
            </a:pPr>
            <a:r>
              <a:rPr kumimoji="0" lang="de-DE" altLang="de-DE" sz="2000" b="0" i="0" u="none" strike="noStrike" cap="none" normalizeH="0" baseline="0" dirty="0" err="1">
                <a:ln>
                  <a:noFill/>
                </a:ln>
                <a:solidFill>
                  <a:schemeClr val="tx1"/>
                </a:solidFill>
                <a:effectLst/>
                <a:latin typeface="Arial" panose="020B0604020202020204" pitchFamily="34" charset="0"/>
                <a:hlinkClick r:id="rId2"/>
              </a:rPr>
              <a:t>XQuery</a:t>
            </a:r>
            <a:r>
              <a:rPr kumimoji="0" lang="de-DE" altLang="de-DE" sz="2000" b="0" i="0" u="none" strike="noStrike" cap="none" normalizeH="0" baseline="0" dirty="0">
                <a:ln>
                  <a:noFill/>
                </a:ln>
                <a:solidFill>
                  <a:schemeClr val="tx1"/>
                </a:solidFill>
                <a:effectLst/>
                <a:latin typeface="Arial" panose="020B0604020202020204" pitchFamily="34" charset="0"/>
                <a:hlinkClick r:id="rId2"/>
              </a:rPr>
              <a:t> </a:t>
            </a:r>
            <a:r>
              <a:rPr kumimoji="0" lang="de-DE" altLang="de-DE" sz="2000" b="0" i="0" u="none" strike="noStrike" cap="none" normalizeH="0" baseline="0" dirty="0" err="1">
                <a:ln>
                  <a:noFill/>
                </a:ln>
                <a:solidFill>
                  <a:schemeClr val="tx1"/>
                </a:solidFill>
                <a:effectLst/>
                <a:latin typeface="Arial" panose="020B0604020202020204" pitchFamily="34" charset="0"/>
                <a:hlinkClick r:id="rId2"/>
              </a:rPr>
              <a:t>syntax</a:t>
            </a:r>
            <a:r>
              <a:rPr kumimoji="0" lang="de-DE" altLang="de-DE" sz="2000" b="0" i="0" u="none" strike="noStrike" cap="none" normalizeH="0" baseline="0" dirty="0">
                <a:ln>
                  <a:noFill/>
                </a:ln>
                <a:solidFill>
                  <a:schemeClr val="tx1"/>
                </a:solidFill>
                <a:effectLst/>
                <a:latin typeface="Arial" panose="020B0604020202020204" pitchFamily="34" charset="0"/>
                <a:hlinkClick r:id="rId2"/>
              </a:rPr>
              <a:t> </a:t>
            </a:r>
            <a:r>
              <a:rPr kumimoji="0" lang="de-DE" altLang="de-DE" sz="2000" b="0" i="0" u="none" strike="noStrike" cap="none" normalizeH="0" baseline="0" dirty="0" err="1">
                <a:ln>
                  <a:noFill/>
                </a:ln>
                <a:solidFill>
                  <a:schemeClr val="tx1"/>
                </a:solidFill>
                <a:effectLst/>
                <a:latin typeface="Arial" panose="020B0604020202020204" pitchFamily="34" charset="0"/>
                <a:hlinkClick r:id="rId2"/>
              </a:rPr>
              <a:t>tutorial</a:t>
            </a:r>
            <a:endParaRPr lang="de-DE" altLang="de-DE" sz="2000" dirty="0">
              <a:latin typeface="Candara" panose="020E0502030303020204" pitchFamily="34" charset="0"/>
            </a:endParaRPr>
          </a:p>
          <a:p>
            <a:pPr marL="0" indent="0" defTabSz="914400" rtl="0" eaLnBrk="0" fontAlgn="base" hangingPunct="0">
              <a:spcBef>
                <a:spcPct val="0"/>
              </a:spcBef>
              <a:spcAft>
                <a:spcPct val="0"/>
              </a:spcAft>
              <a:buNone/>
            </a:pPr>
            <a:endParaRPr lang="de-DE" altLang="de-DE" sz="2000" dirty="0">
              <a:latin typeface="Candara" panose="020E0502030303020204" pitchFamily="34" charset="0"/>
            </a:endParaRPr>
          </a:p>
          <a:p>
            <a:pPr defTabSz="914400" rtl="0" eaLnBrk="0" fontAlgn="base" hangingPunct="0">
              <a:spcBef>
                <a:spcPct val="0"/>
              </a:spcBef>
              <a:spcAft>
                <a:spcPct val="0"/>
              </a:spcAft>
            </a:pPr>
            <a:r>
              <a:rPr lang="de-DE" altLang="de-DE" sz="2000" dirty="0">
                <a:latin typeface="Candara" panose="020E0502030303020204" pitchFamily="34" charset="0"/>
              </a:rPr>
              <a:t>Sie sehen, dass </a:t>
            </a:r>
            <a:r>
              <a:rPr lang="de-DE" altLang="de-DE" sz="2000" dirty="0" err="1">
                <a:latin typeface="Candara" panose="020E0502030303020204" pitchFamily="34" charset="0"/>
              </a:rPr>
              <a:t>XQuery</a:t>
            </a:r>
            <a:r>
              <a:rPr lang="de-DE" altLang="de-DE" sz="2000" dirty="0">
                <a:latin typeface="Candara" panose="020E0502030303020204" pitchFamily="34" charset="0"/>
              </a:rPr>
              <a:t> Ausdrücke verwendet, die der </a:t>
            </a:r>
            <a:r>
              <a:rPr lang="de-DE" altLang="de-DE" sz="2000" b="1" dirty="0">
                <a:latin typeface="Candara" panose="020E0502030303020204" pitchFamily="34" charset="0"/>
              </a:rPr>
              <a:t>englischen Sprache </a:t>
            </a:r>
            <a:r>
              <a:rPr lang="de-DE" altLang="de-DE" sz="2000" dirty="0">
                <a:latin typeface="Candara" panose="020E0502030303020204" pitchFamily="34" charset="0"/>
              </a:rPr>
              <a:t>sehr ähnlich sind, aber auch </a:t>
            </a:r>
            <a:r>
              <a:rPr lang="de-DE" altLang="de-DE" sz="2000" b="1" dirty="0">
                <a:latin typeface="Candara" panose="020E0502030303020204" pitchFamily="34" charset="0"/>
              </a:rPr>
              <a:t>Sonderzeichen </a:t>
            </a:r>
            <a:r>
              <a:rPr lang="de-DE" altLang="de-DE" sz="2000" dirty="0">
                <a:latin typeface="Candara" panose="020E0502030303020204" pitchFamily="34" charset="0"/>
              </a:rPr>
              <a:t>wie $ und @. Im obigen Beispiel ist $x eine Variable -- d.h. Platzhalter für verschiedene unten angegebene Werte, die nacheinander eingefügt bzw. geprüft werden.</a:t>
            </a:r>
          </a:p>
          <a:p>
            <a:pPr defTabSz="914400" rtl="0" eaLnBrk="0" fontAlgn="base" hangingPunct="0">
              <a:spcBef>
                <a:spcPct val="0"/>
              </a:spcBef>
              <a:spcAft>
                <a:spcPct val="0"/>
              </a:spcAft>
            </a:pPr>
            <a:r>
              <a:rPr lang="de-DE" altLang="de-DE" sz="2000" dirty="0">
                <a:latin typeface="Candara" panose="020E0502030303020204" pitchFamily="34" charset="0"/>
              </a:rPr>
              <a:t>@ teilt dem Computer mit, dass das, was folgt, ein </a:t>
            </a:r>
            <a:r>
              <a:rPr lang="de-DE" altLang="de-DE" sz="2000" b="1" dirty="0">
                <a:latin typeface="Candara" panose="020E0502030303020204" pitchFamily="34" charset="0"/>
              </a:rPr>
              <a:t>Attribut</a:t>
            </a:r>
            <a:r>
              <a:rPr lang="de-DE" altLang="de-DE" sz="2000" dirty="0">
                <a:latin typeface="Candara" panose="020E0502030303020204" pitchFamily="34" charset="0"/>
              </a:rPr>
              <a:t> mit dem Wert „</a:t>
            </a:r>
            <a:r>
              <a:rPr lang="de-DE" altLang="de-DE" sz="2000" dirty="0" err="1">
                <a:latin typeface="Candara" panose="020E0502030303020204" pitchFamily="34" charset="0"/>
              </a:rPr>
              <a:t>children</a:t>
            </a:r>
            <a:r>
              <a:rPr lang="de-DE" altLang="de-DE" sz="2000" dirty="0">
                <a:latin typeface="Candara" panose="020E0502030303020204" pitchFamily="34" charset="0"/>
              </a:rPr>
              <a:t>“ ist.</a:t>
            </a:r>
          </a:p>
          <a:p>
            <a:pPr defTabSz="914400" rtl="0" eaLnBrk="0" fontAlgn="base" hangingPunct="0">
              <a:spcBef>
                <a:spcPct val="0"/>
              </a:spcBef>
              <a:spcAft>
                <a:spcPct val="0"/>
              </a:spcAft>
            </a:pPr>
            <a:r>
              <a:rPr lang="de-DE" altLang="de-DE" sz="2000" dirty="0" err="1">
                <a:latin typeface="Candara" panose="020E0502030303020204" pitchFamily="34" charset="0"/>
              </a:rPr>
              <a:t>XQuery</a:t>
            </a:r>
            <a:r>
              <a:rPr lang="de-DE" altLang="de-DE" sz="2000" dirty="0">
                <a:latin typeface="Candara" panose="020E0502030303020204" pitchFamily="34" charset="0"/>
              </a:rPr>
              <a:t> kann auch </a:t>
            </a:r>
            <a:r>
              <a:rPr lang="de-DE" altLang="de-DE" sz="2000" b="1" dirty="0">
                <a:latin typeface="Candara" panose="020E0502030303020204" pitchFamily="34" charset="0"/>
              </a:rPr>
              <a:t>allgemeine Vergleichssymbole </a:t>
            </a:r>
            <a:r>
              <a:rPr lang="de-DE" altLang="de-DE" sz="2000" dirty="0">
                <a:latin typeface="Candara" panose="020E0502030303020204" pitchFamily="34" charset="0"/>
              </a:rPr>
              <a:t>enthalten, ähnlich denen, die in der Mathematik verwendet werden: =, !=, &lt;, &lt;=, &gt;, &gt;=</a:t>
            </a:r>
          </a:p>
          <a:p>
            <a:pPr defTabSz="914400" rtl="0" eaLnBrk="0" fontAlgn="base" hangingPunct="0">
              <a:spcBef>
                <a:spcPct val="0"/>
              </a:spcBef>
              <a:spcAft>
                <a:spcPct val="0"/>
              </a:spcAft>
            </a:pPr>
            <a:r>
              <a:rPr lang="de-DE" altLang="de-DE" sz="2000" dirty="0" err="1">
                <a:latin typeface="Candara" panose="020E0502030303020204" pitchFamily="34" charset="0"/>
              </a:rPr>
              <a:t>XQuery</a:t>
            </a:r>
            <a:r>
              <a:rPr lang="de-DE" altLang="de-DE" sz="2000" dirty="0">
                <a:latin typeface="Candara" panose="020E0502030303020204" pitchFamily="34" charset="0"/>
              </a:rPr>
              <a:t> unterscheidet zwischen Groß- und Kleinschreibung.</a:t>
            </a:r>
          </a:p>
          <a:p>
            <a:pPr defTabSz="914400" rtl="0" eaLnBrk="0" fontAlgn="base" hangingPunct="0">
              <a:spcBef>
                <a:spcPct val="0"/>
              </a:spcBef>
              <a:spcAft>
                <a:spcPct val="0"/>
              </a:spcAft>
            </a:pPr>
            <a:r>
              <a:rPr lang="de-DE" altLang="de-DE" sz="2000" dirty="0" err="1">
                <a:latin typeface="Candara" panose="020E0502030303020204" pitchFamily="34" charset="0"/>
              </a:rPr>
              <a:t>XQuery</a:t>
            </a:r>
            <a:r>
              <a:rPr lang="de-DE" altLang="de-DE" sz="2000" dirty="0">
                <a:latin typeface="Candara" panose="020E0502030303020204" pitchFamily="34" charset="0"/>
              </a:rPr>
              <a:t>-Elemente, Attribute und Variablen müssen gültige </a:t>
            </a:r>
            <a:r>
              <a:rPr lang="de-DE" altLang="de-DE" sz="2000" b="1" dirty="0">
                <a:latin typeface="Candara" panose="020E0502030303020204" pitchFamily="34" charset="0"/>
              </a:rPr>
              <a:t>XML-Namen</a:t>
            </a:r>
            <a:r>
              <a:rPr lang="de-DE" altLang="de-DE" sz="2000" dirty="0">
                <a:latin typeface="Candara" panose="020E0502030303020204" pitchFamily="34" charset="0"/>
              </a:rPr>
              <a:t> sein. </a:t>
            </a:r>
          </a:p>
          <a:p>
            <a:pPr defTabSz="914400" rtl="0" eaLnBrk="0" fontAlgn="base" hangingPunct="0">
              <a:spcBef>
                <a:spcPct val="0"/>
              </a:spcBef>
              <a:spcAft>
                <a:spcPct val="0"/>
              </a:spcAft>
            </a:pPr>
            <a:r>
              <a:rPr lang="de-DE" altLang="de-DE" sz="2000" dirty="0">
                <a:latin typeface="Candara" panose="020E0502030303020204" pitchFamily="34" charset="0"/>
              </a:rPr>
              <a:t>Ein </a:t>
            </a:r>
            <a:r>
              <a:rPr lang="de-DE" altLang="de-DE" sz="2000" b="1" dirty="0" err="1">
                <a:latin typeface="Candara" panose="020E0502030303020204" pitchFamily="34" charset="0"/>
              </a:rPr>
              <a:t>XQuery</a:t>
            </a:r>
            <a:r>
              <a:rPr lang="de-DE" altLang="de-DE" sz="2000" b="1" dirty="0">
                <a:latin typeface="Candara" panose="020E0502030303020204" pitchFamily="34" charset="0"/>
              </a:rPr>
              <a:t>-String-Wert </a:t>
            </a:r>
            <a:r>
              <a:rPr lang="de-DE" altLang="de-DE" sz="2000" dirty="0">
                <a:latin typeface="Candara" panose="020E0502030303020204" pitchFamily="34" charset="0"/>
              </a:rPr>
              <a:t>kann in einfachen oder doppelten Anführungszeichen stehen. </a:t>
            </a:r>
          </a:p>
          <a:p>
            <a:pPr defTabSz="914400" rtl="0" eaLnBrk="0" fontAlgn="base" hangingPunct="0">
              <a:spcBef>
                <a:spcPct val="0"/>
              </a:spcBef>
              <a:spcAft>
                <a:spcPct val="0"/>
              </a:spcAft>
            </a:pPr>
            <a:r>
              <a:rPr lang="de-DE" altLang="de-DE" sz="2000" dirty="0">
                <a:latin typeface="Candara" panose="020E0502030303020204" pitchFamily="34" charset="0"/>
              </a:rPr>
              <a:t>Eine </a:t>
            </a:r>
            <a:r>
              <a:rPr lang="de-DE" altLang="de-DE" sz="2000" b="1" dirty="0" err="1">
                <a:latin typeface="Candara" panose="020E0502030303020204" pitchFamily="34" charset="0"/>
              </a:rPr>
              <a:t>XQuery</a:t>
            </a:r>
            <a:r>
              <a:rPr lang="de-DE" altLang="de-DE" sz="2000" b="1" dirty="0">
                <a:latin typeface="Candara" panose="020E0502030303020204" pitchFamily="34" charset="0"/>
              </a:rPr>
              <a:t>-Variable</a:t>
            </a:r>
            <a:r>
              <a:rPr lang="de-DE" altLang="de-DE" sz="2000" dirty="0">
                <a:latin typeface="Candara" panose="020E0502030303020204" pitchFamily="34" charset="0"/>
              </a:rPr>
              <a:t> wird mit einem $ gefolgt von einem konkreten Namen definiert, z.B. $</a:t>
            </a:r>
            <a:r>
              <a:rPr lang="de-DE" altLang="de-DE" sz="2000" dirty="0" err="1">
                <a:latin typeface="Candara" panose="020E0502030303020204" pitchFamily="34" charset="0"/>
              </a:rPr>
              <a:t>bookstore</a:t>
            </a:r>
            <a:r>
              <a:rPr lang="de-DE" altLang="de-DE" sz="2000" dirty="0">
                <a:latin typeface="Candara" panose="020E0502030303020204" pitchFamily="34" charset="0"/>
              </a:rPr>
              <a:t>. </a:t>
            </a:r>
          </a:p>
          <a:p>
            <a:pPr defTabSz="914400" rtl="0" eaLnBrk="0" fontAlgn="base" hangingPunct="0">
              <a:spcBef>
                <a:spcPct val="0"/>
              </a:spcBef>
              <a:spcAft>
                <a:spcPct val="0"/>
              </a:spcAft>
            </a:pPr>
            <a:r>
              <a:rPr lang="de-DE" altLang="de-DE" sz="2000" b="1" dirty="0" err="1">
                <a:latin typeface="Candara" panose="020E0502030303020204" pitchFamily="34" charset="0"/>
              </a:rPr>
              <a:t>XQuery</a:t>
            </a:r>
            <a:r>
              <a:rPr lang="de-DE" altLang="de-DE" sz="2000" b="1" dirty="0">
                <a:latin typeface="Candara" panose="020E0502030303020204" pitchFamily="34" charset="0"/>
              </a:rPr>
              <a:t>-Kommentare</a:t>
            </a:r>
            <a:r>
              <a:rPr lang="de-DE" altLang="de-DE" sz="2000" dirty="0">
                <a:latin typeface="Candara" panose="020E0502030303020204" pitchFamily="34" charset="0"/>
              </a:rPr>
              <a:t> werden durch (: und :) abgegrenzt, z.B. (: </a:t>
            </a:r>
            <a:r>
              <a:rPr lang="de-DE" altLang="de-DE" sz="2000" dirty="0" err="1">
                <a:latin typeface="Candara" panose="020E0502030303020204" pitchFamily="34" charset="0"/>
              </a:rPr>
              <a:t>XQuery</a:t>
            </a:r>
            <a:r>
              <a:rPr lang="de-DE" altLang="de-DE" sz="2000" dirty="0">
                <a:latin typeface="Candara" panose="020E0502030303020204" pitchFamily="34" charset="0"/>
              </a:rPr>
              <a:t>-Kommentar :).</a:t>
            </a:r>
            <a:endParaRPr kumimoji="0" lang="de-DE" altLang="de-DE" sz="2000" b="0" i="0" u="none" strike="noStrike" cap="none" normalizeH="0" baseline="0" dirty="0">
              <a:ln>
                <a:noFill/>
              </a:ln>
              <a:solidFill>
                <a:schemeClr val="tx1"/>
              </a:solidFill>
              <a:effectLst/>
              <a:latin typeface="Candara" panose="020E0502030303020204" pitchFamily="34" charset="0"/>
            </a:endParaRPr>
          </a:p>
        </p:txBody>
      </p:sp>
      <p:sp>
        <p:nvSpPr>
          <p:cNvPr id="6" name="Rectangle 3">
            <a:extLst>
              <a:ext uri="{FF2B5EF4-FFF2-40B4-BE49-F238E27FC236}">
                <a16:creationId xmlns:a16="http://schemas.microsoft.com/office/drawing/2014/main" id="{32CEDE27-6A20-41C1-921E-ECDEC97E61E0}"/>
              </a:ext>
            </a:extLst>
          </p:cNvPr>
          <p:cNvSpPr>
            <a:spLocks noChangeArrowheads="1"/>
          </p:cNvSpPr>
          <p:nvPr/>
        </p:nvSpPr>
        <p:spPr bwMode="auto">
          <a:xfrm>
            <a:off x="3719736" y="1844824"/>
            <a:ext cx="4541251" cy="1200329"/>
          </a:xfrm>
          <a:prstGeom prst="rect">
            <a:avLst/>
          </a:prstGeom>
          <a:solidFill>
            <a:srgbClr val="893144"/>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dirty="0" err="1">
                <a:ln>
                  <a:noFill/>
                </a:ln>
                <a:solidFill>
                  <a:schemeClr val="bg1"/>
                </a:solidFill>
                <a:effectLst/>
                <a:highlight>
                  <a:srgbClr val="893144"/>
                </a:highlight>
                <a:latin typeface="Arial Unicode MS"/>
              </a:rPr>
              <a:t>for</a:t>
            </a:r>
            <a:r>
              <a:rPr kumimoji="0" lang="de-DE" altLang="de-DE" b="0" i="0" u="none" strike="noStrike" cap="none" normalizeH="0" baseline="0" dirty="0">
                <a:ln>
                  <a:noFill/>
                </a:ln>
                <a:solidFill>
                  <a:schemeClr val="bg1"/>
                </a:solidFill>
                <a:effectLst/>
                <a:highlight>
                  <a:srgbClr val="893144"/>
                </a:highlight>
                <a:latin typeface="Arial Unicode MS"/>
              </a:rPr>
              <a:t> $x in </a:t>
            </a:r>
            <a:r>
              <a:rPr kumimoji="0" lang="de-DE" altLang="de-DE" b="0" i="0" u="none" strike="noStrike" cap="none" normalizeH="0" baseline="0" dirty="0" err="1">
                <a:ln>
                  <a:noFill/>
                </a:ln>
                <a:solidFill>
                  <a:schemeClr val="bg1"/>
                </a:solidFill>
                <a:effectLst/>
                <a:highlight>
                  <a:srgbClr val="893144"/>
                </a:highlight>
                <a:latin typeface="Arial Unicode MS"/>
              </a:rPr>
              <a:t>doc</a:t>
            </a:r>
            <a:r>
              <a:rPr kumimoji="0" lang="de-DE" altLang="de-DE" b="0" i="0" u="none" strike="noStrike" cap="none" normalizeH="0" baseline="0" dirty="0">
                <a:ln>
                  <a:noFill/>
                </a:ln>
                <a:solidFill>
                  <a:schemeClr val="bg1"/>
                </a:solidFill>
                <a:effectLst/>
                <a:highlight>
                  <a:srgbClr val="893144"/>
                </a:highlight>
                <a:latin typeface="Arial Unicode MS"/>
              </a:rPr>
              <a:t>("books.xml")/</a:t>
            </a:r>
            <a:r>
              <a:rPr kumimoji="0" lang="de-DE" altLang="de-DE" b="0" i="0" u="none" strike="noStrike" cap="none" normalizeH="0" baseline="0" dirty="0" err="1">
                <a:ln>
                  <a:noFill/>
                </a:ln>
                <a:solidFill>
                  <a:schemeClr val="bg1"/>
                </a:solidFill>
                <a:effectLst/>
                <a:highlight>
                  <a:srgbClr val="893144"/>
                </a:highlight>
                <a:latin typeface="Arial Unicode MS"/>
              </a:rPr>
              <a:t>bookstore</a:t>
            </a:r>
            <a:r>
              <a:rPr kumimoji="0" lang="de-DE" altLang="de-DE" b="0" i="0" u="none" strike="noStrike" cap="none" normalizeH="0" baseline="0" dirty="0">
                <a:ln>
                  <a:noFill/>
                </a:ln>
                <a:solidFill>
                  <a:schemeClr val="bg1"/>
                </a:solidFill>
                <a:effectLst/>
                <a:highlight>
                  <a:srgbClr val="893144"/>
                </a:highlight>
                <a:latin typeface="Arial Unicode MS"/>
              </a:rPr>
              <a:t>/</a:t>
            </a:r>
            <a:r>
              <a:rPr kumimoji="0" lang="de-DE" altLang="de-DE" b="0" i="0" u="none" strike="noStrike" cap="none" normalizeH="0" baseline="0" dirty="0" err="1">
                <a:ln>
                  <a:noFill/>
                </a:ln>
                <a:solidFill>
                  <a:schemeClr val="bg1"/>
                </a:solidFill>
                <a:effectLst/>
                <a:highlight>
                  <a:srgbClr val="893144"/>
                </a:highlight>
                <a:latin typeface="Arial Unicode MS"/>
              </a:rPr>
              <a:t>book</a:t>
            </a:r>
            <a:r>
              <a:rPr kumimoji="0" lang="de-DE" altLang="de-DE" b="0" i="0" u="none" strike="noStrike" cap="none" normalizeH="0" baseline="0" dirty="0">
                <a:ln>
                  <a:noFill/>
                </a:ln>
                <a:solidFill>
                  <a:schemeClr val="bg1"/>
                </a:solidFill>
                <a:effectLst/>
                <a:highlight>
                  <a:srgbClr val="893144"/>
                </a:highligh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dirty="0" err="1">
                <a:ln>
                  <a:noFill/>
                </a:ln>
                <a:solidFill>
                  <a:schemeClr val="bg1"/>
                </a:solidFill>
                <a:effectLst/>
                <a:highlight>
                  <a:srgbClr val="893144"/>
                </a:highlight>
                <a:latin typeface="Arial Unicode MS"/>
              </a:rPr>
              <a:t>return</a:t>
            </a:r>
            <a:r>
              <a:rPr kumimoji="0" lang="de-DE" altLang="de-DE" b="0" i="0" u="none" strike="noStrike" cap="none" normalizeH="0" baseline="0" dirty="0">
                <a:ln>
                  <a:noFill/>
                </a:ln>
                <a:solidFill>
                  <a:schemeClr val="bg1"/>
                </a:solidFill>
                <a:effectLst/>
                <a:highlight>
                  <a:srgbClr val="893144"/>
                </a:highlight>
                <a:latin typeface="Arial Unicode MS"/>
              </a:rPr>
              <a:t> </a:t>
            </a:r>
            <a:r>
              <a:rPr kumimoji="0" lang="de-DE" altLang="de-DE" b="0" i="0" u="none" strike="noStrike" cap="none" normalizeH="0" baseline="0" dirty="0" err="1">
                <a:ln>
                  <a:noFill/>
                </a:ln>
                <a:solidFill>
                  <a:schemeClr val="bg1"/>
                </a:solidFill>
                <a:effectLst/>
                <a:highlight>
                  <a:srgbClr val="893144"/>
                </a:highlight>
                <a:latin typeface="Arial Unicode MS"/>
              </a:rPr>
              <a:t>if</a:t>
            </a:r>
            <a:r>
              <a:rPr kumimoji="0" lang="de-DE" altLang="de-DE" b="0" i="0" u="none" strike="noStrike" cap="none" normalizeH="0" baseline="0" dirty="0">
                <a:ln>
                  <a:noFill/>
                </a:ln>
                <a:solidFill>
                  <a:schemeClr val="bg1"/>
                </a:solidFill>
                <a:effectLst/>
                <a:highlight>
                  <a:srgbClr val="893144"/>
                </a:highlight>
                <a:latin typeface="Arial Unicode MS"/>
              </a:rPr>
              <a:t> ($x/@category="children") </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dirty="0" err="1">
                <a:ln>
                  <a:noFill/>
                </a:ln>
                <a:solidFill>
                  <a:schemeClr val="bg1"/>
                </a:solidFill>
                <a:effectLst/>
                <a:highlight>
                  <a:srgbClr val="893144"/>
                </a:highlight>
                <a:latin typeface="Arial Unicode MS"/>
              </a:rPr>
              <a:t>then</a:t>
            </a:r>
            <a:r>
              <a:rPr kumimoji="0" lang="de-DE" altLang="de-DE" b="0" i="0" u="none" strike="noStrike" cap="none" normalizeH="0" baseline="0" dirty="0">
                <a:ln>
                  <a:noFill/>
                </a:ln>
                <a:solidFill>
                  <a:schemeClr val="bg1"/>
                </a:solidFill>
                <a:effectLst/>
                <a:highlight>
                  <a:srgbClr val="893144"/>
                </a:highlight>
                <a:latin typeface="Arial Unicode MS"/>
              </a:rPr>
              <a:t> &lt;</a:t>
            </a:r>
            <a:r>
              <a:rPr kumimoji="0" lang="de-DE" altLang="de-DE" b="0" i="0" u="none" strike="noStrike" cap="none" normalizeH="0" baseline="0" dirty="0" err="1">
                <a:ln>
                  <a:noFill/>
                </a:ln>
                <a:solidFill>
                  <a:schemeClr val="bg1"/>
                </a:solidFill>
                <a:effectLst/>
                <a:highlight>
                  <a:srgbClr val="893144"/>
                </a:highlight>
                <a:latin typeface="Arial Unicode MS"/>
              </a:rPr>
              <a:t>child</a:t>
            </a:r>
            <a:r>
              <a:rPr kumimoji="0" lang="de-DE" altLang="de-DE" b="0" i="0" u="none" strike="noStrike" cap="none" normalizeH="0" baseline="0" dirty="0">
                <a:ln>
                  <a:noFill/>
                </a:ln>
                <a:solidFill>
                  <a:schemeClr val="bg1"/>
                </a:solidFill>
                <a:effectLst/>
                <a:highlight>
                  <a:srgbClr val="893144"/>
                </a:highlight>
                <a:latin typeface="Arial Unicode MS"/>
              </a:rPr>
              <a:t>&gt;{</a:t>
            </a:r>
            <a:r>
              <a:rPr kumimoji="0" lang="de-DE" altLang="de-DE" b="0" i="0" u="none" strike="noStrike" cap="none" normalizeH="0" baseline="0" dirty="0" err="1">
                <a:ln>
                  <a:noFill/>
                </a:ln>
                <a:solidFill>
                  <a:schemeClr val="bg1"/>
                </a:solidFill>
                <a:effectLst/>
                <a:highlight>
                  <a:srgbClr val="893144"/>
                </a:highlight>
                <a:latin typeface="Arial Unicode MS"/>
              </a:rPr>
              <a:t>data</a:t>
            </a:r>
            <a:r>
              <a:rPr kumimoji="0" lang="de-DE" altLang="de-DE" b="0" i="0" u="none" strike="noStrike" cap="none" normalizeH="0" baseline="0" dirty="0">
                <a:ln>
                  <a:noFill/>
                </a:ln>
                <a:solidFill>
                  <a:schemeClr val="bg1"/>
                </a:solidFill>
                <a:effectLst/>
                <a:highlight>
                  <a:srgbClr val="893144"/>
                </a:highlight>
                <a:latin typeface="Arial Unicode MS"/>
              </a:rPr>
              <a:t>($x/title)}&lt;/</a:t>
            </a:r>
            <a:r>
              <a:rPr kumimoji="0" lang="de-DE" altLang="de-DE" b="0" i="0" u="none" strike="noStrike" cap="none" normalizeH="0" baseline="0" dirty="0" err="1">
                <a:ln>
                  <a:noFill/>
                </a:ln>
                <a:solidFill>
                  <a:schemeClr val="bg1"/>
                </a:solidFill>
                <a:effectLst/>
                <a:highlight>
                  <a:srgbClr val="893144"/>
                </a:highlight>
                <a:latin typeface="Arial Unicode MS"/>
              </a:rPr>
              <a:t>child</a:t>
            </a:r>
            <a:r>
              <a:rPr kumimoji="0" lang="de-DE" altLang="de-DE" b="0" i="0" u="none" strike="noStrike" cap="none" normalizeH="0" baseline="0" dirty="0">
                <a:ln>
                  <a:noFill/>
                </a:ln>
                <a:solidFill>
                  <a:schemeClr val="bg1"/>
                </a:solidFill>
                <a:effectLst/>
                <a:highlight>
                  <a:srgbClr val="893144"/>
                </a:highlight>
                <a:latin typeface="Arial Unicode MS"/>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b="0" i="0" u="none" strike="noStrike" cap="none" normalizeH="0" baseline="0" dirty="0" err="1">
                <a:ln>
                  <a:noFill/>
                </a:ln>
                <a:solidFill>
                  <a:schemeClr val="bg1"/>
                </a:solidFill>
                <a:effectLst/>
                <a:highlight>
                  <a:srgbClr val="893144"/>
                </a:highlight>
                <a:latin typeface="Arial Unicode MS"/>
              </a:rPr>
              <a:t>else</a:t>
            </a:r>
            <a:r>
              <a:rPr kumimoji="0" lang="de-DE" altLang="de-DE" b="0" i="0" u="none" strike="noStrike" cap="none" normalizeH="0" baseline="0" dirty="0">
                <a:ln>
                  <a:noFill/>
                </a:ln>
                <a:solidFill>
                  <a:schemeClr val="bg1"/>
                </a:solidFill>
                <a:effectLst/>
                <a:highlight>
                  <a:srgbClr val="893144"/>
                </a:highlight>
                <a:latin typeface="Arial Unicode MS"/>
              </a:rPr>
              <a:t> &lt;adult&gt;{</a:t>
            </a:r>
            <a:r>
              <a:rPr kumimoji="0" lang="de-DE" altLang="de-DE" b="0" i="0" u="none" strike="noStrike" cap="none" normalizeH="0" baseline="0" dirty="0" err="1">
                <a:ln>
                  <a:noFill/>
                </a:ln>
                <a:solidFill>
                  <a:schemeClr val="bg1"/>
                </a:solidFill>
                <a:effectLst/>
                <a:highlight>
                  <a:srgbClr val="893144"/>
                </a:highlight>
                <a:latin typeface="Arial Unicode MS"/>
              </a:rPr>
              <a:t>data</a:t>
            </a:r>
            <a:r>
              <a:rPr kumimoji="0" lang="de-DE" altLang="de-DE" b="0" i="0" u="none" strike="noStrike" cap="none" normalizeH="0" baseline="0" dirty="0">
                <a:ln>
                  <a:noFill/>
                </a:ln>
                <a:solidFill>
                  <a:schemeClr val="bg1"/>
                </a:solidFill>
                <a:effectLst/>
                <a:highlight>
                  <a:srgbClr val="893144"/>
                </a:highlight>
                <a:latin typeface="Arial Unicode MS"/>
              </a:rPr>
              <a:t>($x/title)}&lt;/adult&gt; </a:t>
            </a:r>
            <a:endParaRPr kumimoji="0" lang="de-DE" altLang="de-DE" b="0" i="0" u="none" strike="noStrike" cap="none" normalizeH="0" baseline="0" dirty="0">
              <a:ln>
                <a:noFill/>
              </a:ln>
              <a:solidFill>
                <a:schemeClr val="bg1"/>
              </a:solidFill>
              <a:effectLst/>
              <a:highlight>
                <a:srgbClr val="893144"/>
              </a:highlight>
              <a:latin typeface="Arial" panose="020B0604020202020204" pitchFamily="34" charset="0"/>
            </a:endParaRPr>
          </a:p>
        </p:txBody>
      </p:sp>
    </p:spTree>
    <p:extLst>
      <p:ext uri="{BB962C8B-B14F-4D97-AF65-F5344CB8AC3E}">
        <p14:creationId xmlns:p14="http://schemas.microsoft.com/office/powerpoint/2010/main" val="181757883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5A0465E-0BDB-4EFC-BACA-351C2F334379}"/>
              </a:ext>
            </a:extLst>
          </p:cNvPr>
          <p:cNvSpPr>
            <a:spLocks noGrp="1"/>
          </p:cNvSpPr>
          <p:nvPr>
            <p:ph type="title"/>
          </p:nvPr>
        </p:nvSpPr>
        <p:spPr>
          <a:xfrm>
            <a:off x="0" y="116632"/>
            <a:ext cx="9768408" cy="612775"/>
          </a:xfrm>
        </p:spPr>
        <p:txBody>
          <a:bodyPr/>
          <a:lstStyle/>
          <a:p>
            <a:pPr algn="l"/>
            <a:r>
              <a:rPr lang="de-DE" dirty="0"/>
              <a:t>Bedingungen in </a:t>
            </a:r>
            <a:r>
              <a:rPr lang="de-DE" dirty="0" err="1"/>
              <a:t>XQuery</a:t>
            </a:r>
            <a:r>
              <a:rPr lang="de-DE" dirty="0"/>
              <a:t> formulieren</a:t>
            </a:r>
          </a:p>
        </p:txBody>
      </p:sp>
      <p:sp>
        <p:nvSpPr>
          <p:cNvPr id="4" name="Rectangle 1">
            <a:extLst>
              <a:ext uri="{FF2B5EF4-FFF2-40B4-BE49-F238E27FC236}">
                <a16:creationId xmlns:a16="http://schemas.microsoft.com/office/drawing/2014/main" id="{A02BB33D-4B33-4897-B779-6069A7463E3F}"/>
              </a:ext>
            </a:extLst>
          </p:cNvPr>
          <p:cNvSpPr>
            <a:spLocks noGrp="1" noChangeArrowheads="1"/>
          </p:cNvSpPr>
          <p:nvPr>
            <p:ph idx="1"/>
          </p:nvPr>
        </p:nvSpPr>
        <p:spPr bwMode="auto">
          <a:xfrm>
            <a:off x="616496" y="1052736"/>
            <a:ext cx="10959007"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err="1">
                <a:ln>
                  <a:noFill/>
                </a:ln>
                <a:solidFill>
                  <a:schemeClr val="tx1"/>
                </a:solidFill>
                <a:effectLst/>
                <a:latin typeface="Arial" panose="020B0604020202020204" pitchFamily="34" charset="0"/>
              </a:rPr>
              <a:t>XQuery</a:t>
            </a:r>
            <a:r>
              <a:rPr kumimoji="0" lang="de-DE" altLang="de-DE" sz="1800" b="0" i="0" u="none" strike="noStrike" cap="none" normalizeH="0" baseline="0" dirty="0">
                <a:ln>
                  <a:noFill/>
                </a:ln>
                <a:solidFill>
                  <a:schemeClr val="tx1"/>
                </a:solidFill>
                <a:effectLst/>
                <a:latin typeface="Arial" panose="020B0604020202020204" pitchFamily="34" charset="0"/>
              </a:rPr>
              <a:t> und alle anderen Abfragesprachen arbeiten mit </a:t>
            </a:r>
            <a:r>
              <a:rPr kumimoji="0" lang="de-DE" altLang="de-DE" sz="1800" b="1" i="0" u="none" strike="noStrike" cap="none" normalizeH="0" baseline="0" dirty="0">
                <a:ln>
                  <a:noFill/>
                </a:ln>
                <a:solidFill>
                  <a:schemeClr val="tx1"/>
                </a:solidFill>
                <a:effectLst/>
                <a:latin typeface="Arial" panose="020B0604020202020204" pitchFamily="34" charset="0"/>
              </a:rPr>
              <a:t>„Bedingungen“</a:t>
            </a:r>
            <a:r>
              <a:rPr kumimoji="0" lang="de-DE" altLang="de-DE" sz="1800" b="0" i="0" u="none" strike="noStrike" cap="none" normalizeH="0" baseline="0" dirty="0">
                <a:ln>
                  <a:noFill/>
                </a:ln>
                <a:solidFill>
                  <a:schemeClr val="tx1"/>
                </a:solidFill>
                <a:effectLst/>
                <a:latin typeface="Arial" panose="020B0604020202020204" pitchFamily="34" charset="0"/>
              </a:rPr>
              <a:t>, die eine Suche </a:t>
            </a:r>
            <a:r>
              <a:rPr kumimoji="0" lang="de-DE" altLang="de-DE" sz="1800" b="1" i="0" u="none" strike="noStrike" cap="none" normalizeH="0" baseline="0" dirty="0">
                <a:ln>
                  <a:noFill/>
                </a:ln>
                <a:solidFill>
                  <a:schemeClr val="tx1"/>
                </a:solidFill>
                <a:effectLst/>
                <a:latin typeface="Arial" panose="020B0604020202020204" pitchFamily="34" charset="0"/>
              </a:rPr>
              <a:t>eingrenzen</a:t>
            </a:r>
            <a:r>
              <a:rPr kumimoji="0" lang="de-DE" altLang="de-DE" sz="1800" b="0" i="0" u="none" strike="noStrike" cap="none" normalizeH="0" baseline="0" dirty="0">
                <a:ln>
                  <a:noFill/>
                </a:ln>
                <a:solidFill>
                  <a:schemeClr val="tx1"/>
                </a:solidFill>
                <a:effectLst/>
                <a:latin typeface="Arial" panose="020B0604020202020204" pitchFamily="34" charset="0"/>
              </a:rPr>
              <a:t>. Diese Ausdrücke erlauben es Ihnen, einen Satz wie "Finden Sie alle Dateien, die Mainz erwähnen!" in eine Sprache zu übersetzen, die Ihr Computer versteht. Angenähert an die Logik von </a:t>
            </a:r>
            <a:r>
              <a:rPr kumimoji="0" lang="de-DE" altLang="de-DE" sz="1800" b="0" i="0" u="none" strike="noStrike" cap="none" normalizeH="0" baseline="0" dirty="0" err="1">
                <a:ln>
                  <a:noFill/>
                </a:ln>
                <a:solidFill>
                  <a:schemeClr val="tx1"/>
                </a:solidFill>
                <a:effectLst/>
                <a:latin typeface="Arial" panose="020B0604020202020204" pitchFamily="34" charset="0"/>
              </a:rPr>
              <a:t>Xquery</a:t>
            </a:r>
            <a:r>
              <a:rPr kumimoji="0" lang="de-DE" altLang="de-DE" sz="1800" b="0" i="0" u="none" strike="noStrike" cap="none" normalizeH="0" baseline="0" dirty="0">
                <a:ln>
                  <a:noFill/>
                </a:ln>
                <a:solidFill>
                  <a:schemeClr val="tx1"/>
                </a:solidFill>
                <a:effectLst/>
                <a:latin typeface="Arial" panose="020B0604020202020204" pitchFamily="34" charset="0"/>
              </a:rPr>
              <a:t> müsste Ihr Satz in Englisch lauten:</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rPr>
              <a:t>"IF a </a:t>
            </a:r>
            <a:r>
              <a:rPr kumimoji="0" lang="de-DE" altLang="de-DE" sz="1800" b="0" i="0" u="none" strike="noStrike" cap="none" normalizeH="0" baseline="0" dirty="0" err="1">
                <a:ln>
                  <a:noFill/>
                </a:ln>
                <a:solidFill>
                  <a:schemeClr val="tx1"/>
                </a:solidFill>
                <a:effectLst/>
                <a:latin typeface="Arial" panose="020B0604020202020204" pitchFamily="34" charset="0"/>
              </a:rPr>
              <a:t>file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contains</a:t>
            </a:r>
            <a:r>
              <a:rPr kumimoji="0" lang="de-DE" altLang="de-DE" sz="1800" b="0" i="0" u="none" strike="noStrike" cap="none" normalizeH="0" baseline="0" dirty="0">
                <a:ln>
                  <a:noFill/>
                </a:ln>
                <a:solidFill>
                  <a:schemeClr val="tx1"/>
                </a:solidFill>
                <a:effectLst/>
                <a:latin typeface="Arial" panose="020B0604020202020204" pitchFamily="34" charset="0"/>
              </a:rPr>
              <a:t> Mainz </a:t>
            </a:r>
            <a:r>
              <a:rPr kumimoji="0" lang="de-DE" altLang="de-DE" sz="1800" b="0" i="0" u="none" strike="noStrike" cap="none" normalizeH="0" baseline="0" dirty="0" err="1">
                <a:ln>
                  <a:noFill/>
                </a:ln>
                <a:solidFill>
                  <a:schemeClr val="tx1"/>
                </a:solidFill>
                <a:effectLst/>
                <a:latin typeface="Arial" panose="020B0604020202020204" pitchFamily="34" charset="0"/>
              </a:rPr>
              <a:t>as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place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name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return</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file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name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as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result</a:t>
            </a:r>
            <a:r>
              <a:rPr kumimoji="0" lang="de-DE" altLang="de-DE"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de-DE" altLang="de-DE" sz="1800" dirty="0">
                <a:latin typeface="Arial" panose="020B0604020202020204" pitchFamily="34" charset="0"/>
              </a:rPr>
              <a:t>Solche </a:t>
            </a:r>
            <a:r>
              <a:rPr lang="de-DE" altLang="de-DE" sz="1800" b="1" dirty="0">
                <a:latin typeface="Arial" panose="020B0604020202020204" pitchFamily="34" charset="0"/>
              </a:rPr>
              <a:t>„</a:t>
            </a:r>
            <a:r>
              <a:rPr lang="de-DE" altLang="de-DE" sz="1800" b="1" dirty="0" err="1">
                <a:latin typeface="Arial" panose="020B0604020202020204" pitchFamily="34" charset="0"/>
              </a:rPr>
              <a:t>if</a:t>
            </a:r>
            <a:r>
              <a:rPr lang="de-DE" altLang="de-DE" sz="1800" b="1" dirty="0">
                <a:latin typeface="Arial" panose="020B0604020202020204" pitchFamily="34" charset="0"/>
              </a:rPr>
              <a:t>-statements“ </a:t>
            </a:r>
            <a:r>
              <a:rPr lang="de-DE" altLang="de-DE" sz="1800" dirty="0">
                <a:latin typeface="Arial" panose="020B0604020202020204" pitchFamily="34" charset="0"/>
              </a:rPr>
              <a:t>sind in allen Abfrage- und Programmiersprachen sehr häufig.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de-DE" altLang="de-DE" sz="1800" dirty="0">
                <a:latin typeface="Arial" panose="020B0604020202020204" pitchFamily="34" charset="0"/>
              </a:rPr>
              <a:t>Eine weitere häufige </a:t>
            </a:r>
            <a:r>
              <a:rPr lang="de-DE" altLang="de-DE" sz="1800" dirty="0" err="1">
                <a:latin typeface="Arial" panose="020B0604020202020204" pitchFamily="34" charset="0"/>
              </a:rPr>
              <a:t>Bedindung</a:t>
            </a:r>
            <a:r>
              <a:rPr lang="de-DE" altLang="de-DE" sz="1800" dirty="0">
                <a:latin typeface="Arial" panose="020B0604020202020204" pitchFamily="34" charset="0"/>
              </a:rPr>
              <a:t> ist das </a:t>
            </a:r>
            <a:r>
              <a:rPr lang="de-DE" altLang="de-DE" sz="1800" b="1" dirty="0">
                <a:latin typeface="Arial" panose="020B0604020202020204" pitchFamily="34" charset="0"/>
              </a:rPr>
              <a:t>„</a:t>
            </a:r>
            <a:r>
              <a:rPr lang="de-DE" altLang="de-DE" sz="1800" b="1" dirty="0" err="1">
                <a:latin typeface="Arial" panose="020B0604020202020204" pitchFamily="34" charset="0"/>
              </a:rPr>
              <a:t>else</a:t>
            </a:r>
            <a:r>
              <a:rPr lang="de-DE" altLang="de-DE" sz="1800" b="1" dirty="0">
                <a:latin typeface="Arial" panose="020B0604020202020204" pitchFamily="34" charset="0"/>
              </a:rPr>
              <a:t>-statement“:</a:t>
            </a:r>
            <a:endParaRPr kumimoji="0" lang="de-DE" altLang="de-DE"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rPr>
              <a:t>"Find all </a:t>
            </a:r>
            <a:r>
              <a:rPr kumimoji="0" lang="de-DE" altLang="de-DE" sz="1800" b="0" i="0" u="none" strike="noStrike" cap="none" normalizeH="0" baseline="0" dirty="0" err="1">
                <a:ln>
                  <a:noFill/>
                </a:ln>
                <a:solidFill>
                  <a:schemeClr val="tx1"/>
                </a:solidFill>
                <a:effectLst/>
                <a:latin typeface="Arial" panose="020B0604020202020204" pitchFamily="34" charset="0"/>
              </a:rPr>
              <a:t>books</a:t>
            </a:r>
            <a:r>
              <a:rPr kumimoji="0" lang="de-DE" altLang="de-DE" sz="1800" b="0" i="0" u="none" strike="noStrike" cap="none" normalizeH="0" baseline="0" dirty="0">
                <a:ln>
                  <a:noFill/>
                </a:ln>
                <a:solidFill>
                  <a:schemeClr val="tx1"/>
                </a:solidFill>
                <a:effectLst/>
                <a:latin typeface="Arial" panose="020B0604020202020204" pitchFamily="34" charset="0"/>
              </a:rPr>
              <a:t> in a </a:t>
            </a:r>
            <a:r>
              <a:rPr kumimoji="0" lang="de-DE" altLang="de-DE" sz="1800" b="0" i="0" u="none" strike="noStrike" cap="none" normalizeH="0" baseline="0" dirty="0" err="1">
                <a:ln>
                  <a:noFill/>
                </a:ln>
                <a:solidFill>
                  <a:schemeClr val="tx1"/>
                </a:solidFill>
                <a:effectLst/>
                <a:latin typeface="Arial" panose="020B0604020202020204" pitchFamily="34" charset="0"/>
              </a:rPr>
              <a:t>library</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If</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the</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books</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are</a:t>
            </a:r>
            <a:r>
              <a:rPr kumimoji="0" lang="de-DE" altLang="de-DE" sz="1800" b="0" i="0" u="none" strike="noStrike" cap="none" normalizeH="0" baseline="0" dirty="0">
                <a:ln>
                  <a:noFill/>
                </a:ln>
                <a:solidFill>
                  <a:schemeClr val="tx1"/>
                </a:solidFill>
                <a:effectLst/>
                <a:latin typeface="Arial" panose="020B0604020202020204" pitchFamily="34" charset="0"/>
              </a:rPr>
              <a:t> in German, </a:t>
            </a:r>
            <a:r>
              <a:rPr kumimoji="0" lang="de-DE" altLang="de-DE" sz="1800" b="0" i="0" u="none" strike="noStrike" cap="none" normalizeH="0" baseline="0" dirty="0" err="1">
                <a:ln>
                  <a:noFill/>
                </a:ln>
                <a:solidFill>
                  <a:schemeClr val="tx1"/>
                </a:solidFill>
                <a:effectLst/>
                <a:latin typeface="Arial" panose="020B0604020202020204" pitchFamily="34" charset="0"/>
              </a:rPr>
              <a:t>label</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them</a:t>
            </a:r>
            <a:r>
              <a:rPr kumimoji="0" lang="de-DE" altLang="de-DE" sz="1800" b="0" i="0" u="none" strike="noStrike" cap="none" normalizeH="0" baseline="0" dirty="0">
                <a:ln>
                  <a:noFill/>
                </a:ln>
                <a:solidFill>
                  <a:schemeClr val="tx1"/>
                </a:solidFill>
                <a:effectLst/>
                <a:latin typeface="Arial" panose="020B0604020202020204" pitchFamily="34" charset="0"/>
              </a:rPr>
              <a:t> "German", ELSE </a:t>
            </a:r>
            <a:r>
              <a:rPr kumimoji="0" lang="de-DE" altLang="de-DE" sz="1800" b="0" i="0" u="none" strike="noStrike" cap="none" normalizeH="0" baseline="0" dirty="0" err="1">
                <a:ln>
                  <a:noFill/>
                </a:ln>
                <a:solidFill>
                  <a:schemeClr val="tx1"/>
                </a:solidFill>
                <a:effectLst/>
                <a:latin typeface="Arial" panose="020B0604020202020204" pitchFamily="34" charset="0"/>
              </a:rPr>
              <a:t>label</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them</a:t>
            </a:r>
            <a:r>
              <a:rPr kumimoji="0" lang="de-DE" altLang="de-DE" sz="1800" b="0" i="0" u="none" strike="noStrike" cap="none" normalizeH="0" baseline="0" dirty="0">
                <a:ln>
                  <a:noFill/>
                </a:ln>
                <a:solidFill>
                  <a:schemeClr val="tx1"/>
                </a:solidFill>
                <a:effectLst/>
                <a:latin typeface="Arial" panose="020B0604020202020204" pitchFamily="34" charset="0"/>
              </a:rPr>
              <a:t> "</a:t>
            </a:r>
            <a:r>
              <a:rPr kumimoji="0" lang="de-DE" altLang="de-DE" sz="1800" b="0" i="0" u="none" strike="noStrike" cap="none" normalizeH="0" baseline="0" dirty="0" err="1">
                <a:ln>
                  <a:noFill/>
                </a:ln>
                <a:solidFill>
                  <a:schemeClr val="tx1"/>
                </a:solidFill>
                <a:effectLst/>
                <a:latin typeface="Arial" panose="020B0604020202020204" pitchFamily="34" charset="0"/>
              </a:rPr>
              <a:t>foreign</a:t>
            </a:r>
            <a:r>
              <a:rPr kumimoji="0" lang="de-DE" altLang="de-DE"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lang="de-DE" altLang="de-DE"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99CA3A06-F986-4E30-8B20-98315EDD6C56}"/>
              </a:ext>
            </a:extLst>
          </p:cNvPr>
          <p:cNvSpPr>
            <a:spLocks noChangeArrowheads="1"/>
          </p:cNvSpPr>
          <p:nvPr/>
        </p:nvSpPr>
        <p:spPr bwMode="auto">
          <a:xfrm>
            <a:off x="639279" y="4586064"/>
            <a:ext cx="9793088" cy="800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a:ln>
                  <a:noFill/>
                </a:ln>
                <a:solidFill>
                  <a:schemeClr val="tx1"/>
                </a:solidFill>
                <a:effectLst/>
                <a:latin typeface="Arial" panose="020B0604020202020204" pitchFamily="34" charset="0"/>
              </a:rPr>
              <a:t>Im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XQuery</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syntax</a:t>
            </a:r>
            <a:r>
              <a:rPr kumimoji="0" lang="de-DE" altLang="de-DE" sz="1800" b="0" i="0" u="none" strike="noStrike" cap="none" normalizeH="0" baseline="0" dirty="0">
                <a:ln>
                  <a:noFill/>
                </a:ln>
                <a:solidFill>
                  <a:schemeClr val="tx1"/>
                </a:solidFill>
                <a:effectLst/>
                <a:latin typeface="Arial" panose="020B0604020202020204" pitchFamily="34" charset="0"/>
                <a:hlinkClick r:id="rId2"/>
              </a:rPr>
              <a:t> </a:t>
            </a:r>
            <a:r>
              <a:rPr kumimoji="0" lang="de-DE" altLang="de-DE" sz="1800" b="0" i="0" u="none" strike="noStrike" cap="none" normalizeH="0" baseline="0" dirty="0" err="1">
                <a:ln>
                  <a:noFill/>
                </a:ln>
                <a:solidFill>
                  <a:schemeClr val="tx1"/>
                </a:solidFill>
                <a:effectLst/>
                <a:latin typeface="Arial" panose="020B0604020202020204" pitchFamily="34" charset="0"/>
                <a:hlinkClick r:id="rId2"/>
              </a:rPr>
              <a:t>tutorial</a:t>
            </a:r>
            <a:r>
              <a:rPr kumimoji="0" lang="de-DE" altLang="de-DE" sz="1800" b="0" i="0" u="none" strike="noStrike" cap="none" normalizeH="0" baseline="0" dirty="0">
                <a:ln>
                  <a:noFill/>
                </a:ln>
                <a:solidFill>
                  <a:schemeClr val="tx1"/>
                </a:solidFill>
                <a:effectLst/>
                <a:latin typeface="Arial" panose="020B0604020202020204" pitchFamily="34" charset="0"/>
              </a:rPr>
              <a:t> verwenden W3Schools ebenfalls</a:t>
            </a:r>
            <a:r>
              <a:rPr kumimoji="0" lang="de-DE" altLang="de-DE" sz="1800" b="0" i="0" u="none" strike="noStrike" cap="none" normalizeH="0" dirty="0">
                <a:ln>
                  <a:noFill/>
                </a:ln>
                <a:solidFill>
                  <a:schemeClr val="tx1"/>
                </a:solidFill>
                <a:effectLst/>
                <a:latin typeface="Arial" panose="020B0604020202020204" pitchFamily="34" charset="0"/>
              </a:rPr>
              <a:t> ein Beispiel, das „</a:t>
            </a:r>
            <a:r>
              <a:rPr kumimoji="0" lang="de-DE" altLang="de-DE" sz="1800" b="0" i="0" u="none" strike="noStrike" cap="none" normalizeH="0" dirty="0" err="1">
                <a:ln>
                  <a:noFill/>
                </a:ln>
                <a:solidFill>
                  <a:schemeClr val="tx1"/>
                </a:solidFill>
                <a:effectLst/>
                <a:latin typeface="Arial" panose="020B0604020202020204" pitchFamily="34" charset="0"/>
              </a:rPr>
              <a:t>if</a:t>
            </a:r>
            <a:r>
              <a:rPr kumimoji="0" lang="de-DE" altLang="de-DE" sz="1800" b="0" i="0" u="none" strike="noStrike" cap="none" normalizeH="0" dirty="0">
                <a:ln>
                  <a:noFill/>
                </a:ln>
                <a:solidFill>
                  <a:schemeClr val="tx1"/>
                </a:solidFill>
                <a:effectLst/>
                <a:latin typeface="Arial" panose="020B0604020202020204" pitchFamily="34" charset="0"/>
              </a:rPr>
              <a:t>“ und „</a:t>
            </a:r>
            <a:r>
              <a:rPr kumimoji="0" lang="de-DE" altLang="de-DE" sz="1800" b="0" i="0" u="none" strike="noStrike" cap="none" normalizeH="0" dirty="0" err="1">
                <a:ln>
                  <a:noFill/>
                </a:ln>
                <a:solidFill>
                  <a:schemeClr val="tx1"/>
                </a:solidFill>
                <a:effectLst/>
                <a:latin typeface="Arial" panose="020B0604020202020204" pitchFamily="34" charset="0"/>
              </a:rPr>
              <a:t>else</a:t>
            </a:r>
            <a:r>
              <a:rPr kumimoji="0" lang="de-DE" altLang="de-DE" sz="1800" b="0" i="0" u="none" strike="noStrike" cap="none" normalizeH="0" dirty="0">
                <a:ln>
                  <a:noFill/>
                </a:ln>
                <a:solidFill>
                  <a:schemeClr val="tx1"/>
                </a:solidFill>
                <a:effectLst/>
                <a:latin typeface="Arial" panose="020B0604020202020204" pitchFamily="34" charset="0"/>
              </a:rPr>
              <a:t>“ kombiniert</a:t>
            </a:r>
            <a:r>
              <a:rPr lang="de-DE" altLang="de-DE" dirty="0">
                <a:latin typeface="Arial" panose="020B0604020202020204" pitchFamily="34" charset="0"/>
              </a:rPr>
              <a:t>. Hier geht es darum, Bücher nach ihrer Zielgruppe zu selektieren: </a:t>
            </a:r>
            <a:endParaRPr kumimoji="0" lang="de-DE" altLang="de-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000" b="0" i="0" u="none" strike="noStrike" cap="none" normalizeH="0" baseline="0" dirty="0">
              <a:ln>
                <a:noFill/>
              </a:ln>
              <a:solidFill>
                <a:schemeClr val="tx1"/>
              </a:solidFill>
              <a:effectLst/>
              <a:latin typeface="Arial Unicode MS"/>
            </a:endParaRPr>
          </a:p>
        </p:txBody>
      </p:sp>
      <p:sp>
        <p:nvSpPr>
          <p:cNvPr id="6" name="Textfeld 5">
            <a:extLst>
              <a:ext uri="{FF2B5EF4-FFF2-40B4-BE49-F238E27FC236}">
                <a16:creationId xmlns:a16="http://schemas.microsoft.com/office/drawing/2014/main" id="{2C5E9246-5C2F-4277-8BE1-241D2A532957}"/>
              </a:ext>
            </a:extLst>
          </p:cNvPr>
          <p:cNvSpPr txBox="1"/>
          <p:nvPr/>
        </p:nvSpPr>
        <p:spPr>
          <a:xfrm>
            <a:off x="3876481" y="5380672"/>
            <a:ext cx="4439036" cy="1200329"/>
          </a:xfrm>
          <a:prstGeom prst="rect">
            <a:avLst/>
          </a:prstGeom>
          <a:solidFill>
            <a:srgbClr val="893144"/>
          </a:solid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err="1">
                <a:ln>
                  <a:noFill/>
                </a:ln>
                <a:solidFill>
                  <a:schemeClr val="bg1"/>
                </a:solidFill>
                <a:effectLst/>
                <a:latin typeface="Arial Unicode MS"/>
              </a:rPr>
              <a:t>for</a:t>
            </a:r>
            <a:r>
              <a:rPr kumimoji="0" lang="de-DE" altLang="de-DE" sz="1800" b="0" i="0" u="none" strike="noStrike" cap="none" normalizeH="0" baseline="0" dirty="0">
                <a:ln>
                  <a:noFill/>
                </a:ln>
                <a:solidFill>
                  <a:schemeClr val="bg1"/>
                </a:solidFill>
                <a:effectLst/>
                <a:latin typeface="Arial Unicode MS"/>
              </a:rPr>
              <a:t> $x in </a:t>
            </a:r>
            <a:r>
              <a:rPr kumimoji="0" lang="de-DE" altLang="de-DE" sz="1800" b="0" i="0" u="none" strike="noStrike" cap="none" normalizeH="0" baseline="0" dirty="0" err="1">
                <a:ln>
                  <a:noFill/>
                </a:ln>
                <a:solidFill>
                  <a:schemeClr val="bg1"/>
                </a:solidFill>
                <a:effectLst/>
                <a:latin typeface="Arial Unicode MS"/>
              </a:rPr>
              <a:t>doc</a:t>
            </a:r>
            <a:r>
              <a:rPr kumimoji="0" lang="de-DE" altLang="de-DE" sz="1800" b="0" i="0" u="none" strike="noStrike" cap="none" normalizeH="0" baseline="0" dirty="0">
                <a:ln>
                  <a:noFill/>
                </a:ln>
                <a:solidFill>
                  <a:schemeClr val="bg1"/>
                </a:solidFill>
                <a:effectLst/>
                <a:latin typeface="Arial Unicode MS"/>
              </a:rPr>
              <a:t>("books.xml")/</a:t>
            </a:r>
            <a:r>
              <a:rPr kumimoji="0" lang="de-DE" altLang="de-DE" sz="1800" b="0" i="0" u="none" strike="noStrike" cap="none" normalizeH="0" baseline="0" dirty="0" err="1">
                <a:ln>
                  <a:noFill/>
                </a:ln>
                <a:solidFill>
                  <a:schemeClr val="bg1"/>
                </a:solidFill>
                <a:effectLst/>
                <a:latin typeface="Arial Unicode MS"/>
              </a:rPr>
              <a:t>bookstore</a:t>
            </a:r>
            <a:r>
              <a:rPr kumimoji="0" lang="de-DE" altLang="de-DE" sz="1800" b="0" i="0" u="none" strike="noStrike" cap="none" normalizeH="0" baseline="0" dirty="0">
                <a:ln>
                  <a:noFill/>
                </a:ln>
                <a:solidFill>
                  <a:schemeClr val="bg1"/>
                </a:solidFill>
                <a:effectLst/>
                <a:latin typeface="Arial Unicode MS"/>
              </a:rPr>
              <a:t>/</a:t>
            </a:r>
            <a:r>
              <a:rPr kumimoji="0" lang="de-DE" altLang="de-DE" sz="1800" b="0" i="0" u="none" strike="noStrike" cap="none" normalizeH="0" baseline="0" dirty="0" err="1">
                <a:ln>
                  <a:noFill/>
                </a:ln>
                <a:solidFill>
                  <a:schemeClr val="bg1"/>
                </a:solidFill>
                <a:effectLst/>
                <a:latin typeface="Arial Unicode MS"/>
              </a:rPr>
              <a:t>book</a:t>
            </a:r>
            <a:endParaRPr kumimoji="0" lang="de-DE" altLang="de-DE" sz="1800" b="0" i="0" u="none" strike="noStrike" cap="none" normalizeH="0" baseline="0" dirty="0">
              <a:ln>
                <a:noFill/>
              </a:ln>
              <a:solidFill>
                <a:schemeClr val="bg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err="1">
                <a:ln>
                  <a:noFill/>
                </a:ln>
                <a:solidFill>
                  <a:schemeClr val="bg1"/>
                </a:solidFill>
                <a:effectLst/>
                <a:latin typeface="Arial Unicode MS"/>
              </a:rPr>
              <a:t>return</a:t>
            </a:r>
            <a:r>
              <a:rPr kumimoji="0" lang="de-DE" altLang="de-DE" sz="1800" b="0" i="0" u="none" strike="noStrike" cap="none" normalizeH="0" baseline="0" dirty="0">
                <a:ln>
                  <a:noFill/>
                </a:ln>
                <a:solidFill>
                  <a:schemeClr val="bg1"/>
                </a:solidFill>
                <a:effectLst/>
                <a:latin typeface="Arial Unicode MS"/>
              </a:rPr>
              <a:t> </a:t>
            </a:r>
            <a:r>
              <a:rPr kumimoji="0" lang="de-DE" altLang="de-DE" sz="1800" b="0" i="0" u="none" strike="noStrike" cap="none" normalizeH="0" baseline="0" dirty="0" err="1">
                <a:ln>
                  <a:noFill/>
                </a:ln>
                <a:solidFill>
                  <a:schemeClr val="bg1"/>
                </a:solidFill>
                <a:effectLst/>
                <a:latin typeface="Arial Unicode MS"/>
              </a:rPr>
              <a:t>if</a:t>
            </a:r>
            <a:r>
              <a:rPr kumimoji="0" lang="de-DE" altLang="de-DE" sz="1800" b="0" i="0" u="none" strike="noStrike" cap="none" normalizeH="0" baseline="0" dirty="0">
                <a:ln>
                  <a:noFill/>
                </a:ln>
                <a:solidFill>
                  <a:schemeClr val="bg1"/>
                </a:solidFill>
                <a:effectLst/>
                <a:latin typeface="Arial Unicode MS"/>
              </a:rPr>
              <a:t> ($x/@category="children") </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err="1">
                <a:ln>
                  <a:noFill/>
                </a:ln>
                <a:solidFill>
                  <a:schemeClr val="bg1"/>
                </a:solidFill>
                <a:effectLst/>
                <a:latin typeface="Arial Unicode MS"/>
              </a:rPr>
              <a:t>then</a:t>
            </a:r>
            <a:r>
              <a:rPr kumimoji="0" lang="de-DE" altLang="de-DE" sz="1800" b="0" i="0" u="none" strike="noStrike" cap="none" normalizeH="0" baseline="0" dirty="0">
                <a:ln>
                  <a:noFill/>
                </a:ln>
                <a:solidFill>
                  <a:schemeClr val="bg1"/>
                </a:solidFill>
                <a:effectLst/>
                <a:latin typeface="Arial Unicode MS"/>
              </a:rPr>
              <a:t> &lt;</a:t>
            </a:r>
            <a:r>
              <a:rPr kumimoji="0" lang="de-DE" altLang="de-DE" sz="1800" b="0" i="0" u="none" strike="noStrike" cap="none" normalizeH="0" baseline="0" dirty="0" err="1">
                <a:ln>
                  <a:noFill/>
                </a:ln>
                <a:solidFill>
                  <a:schemeClr val="bg1"/>
                </a:solidFill>
                <a:effectLst/>
                <a:latin typeface="Arial Unicode MS"/>
              </a:rPr>
              <a:t>child</a:t>
            </a:r>
            <a:r>
              <a:rPr kumimoji="0" lang="de-DE" altLang="de-DE" sz="1800" b="0" i="0" u="none" strike="noStrike" cap="none" normalizeH="0" baseline="0" dirty="0">
                <a:ln>
                  <a:noFill/>
                </a:ln>
                <a:solidFill>
                  <a:schemeClr val="bg1"/>
                </a:solidFill>
                <a:effectLst/>
                <a:latin typeface="Arial Unicode MS"/>
              </a:rPr>
              <a:t>&gt;{</a:t>
            </a:r>
            <a:r>
              <a:rPr kumimoji="0" lang="de-DE" altLang="de-DE" sz="1800" b="0" i="0" u="none" strike="noStrike" cap="none" normalizeH="0" baseline="0" dirty="0" err="1">
                <a:ln>
                  <a:noFill/>
                </a:ln>
                <a:solidFill>
                  <a:schemeClr val="bg1"/>
                </a:solidFill>
                <a:effectLst/>
                <a:latin typeface="Arial Unicode MS"/>
              </a:rPr>
              <a:t>data</a:t>
            </a:r>
            <a:r>
              <a:rPr kumimoji="0" lang="de-DE" altLang="de-DE" sz="1800" b="0" i="0" u="none" strike="noStrike" cap="none" normalizeH="0" baseline="0" dirty="0">
                <a:ln>
                  <a:noFill/>
                </a:ln>
                <a:solidFill>
                  <a:schemeClr val="bg1"/>
                </a:solidFill>
                <a:effectLst/>
                <a:latin typeface="Arial Unicode MS"/>
              </a:rPr>
              <a:t>($x/title)}&lt;/</a:t>
            </a:r>
            <a:r>
              <a:rPr kumimoji="0" lang="de-DE" altLang="de-DE" sz="1800" b="0" i="0" u="none" strike="noStrike" cap="none" normalizeH="0" baseline="0" dirty="0" err="1">
                <a:ln>
                  <a:noFill/>
                </a:ln>
                <a:solidFill>
                  <a:schemeClr val="bg1"/>
                </a:solidFill>
                <a:effectLst/>
                <a:latin typeface="Arial Unicode MS"/>
              </a:rPr>
              <a:t>child</a:t>
            </a:r>
            <a:r>
              <a:rPr kumimoji="0" lang="de-DE" altLang="de-DE" sz="1800" b="0" i="0" u="none" strike="noStrike" cap="none" normalizeH="0" baseline="0" dirty="0">
                <a:ln>
                  <a:noFill/>
                </a:ln>
                <a:solidFill>
                  <a:schemeClr val="bg1"/>
                </a:solidFill>
                <a:effectLst/>
                <a:latin typeface="Arial Unicode MS"/>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800" b="0" i="0" u="none" strike="noStrike" cap="none" normalizeH="0" baseline="0" dirty="0" err="1">
                <a:ln>
                  <a:noFill/>
                </a:ln>
                <a:solidFill>
                  <a:schemeClr val="bg1"/>
                </a:solidFill>
                <a:effectLst/>
                <a:latin typeface="Arial Unicode MS"/>
              </a:rPr>
              <a:t>else</a:t>
            </a:r>
            <a:r>
              <a:rPr kumimoji="0" lang="de-DE" altLang="de-DE" sz="1800" b="0" i="0" u="none" strike="noStrike" cap="none" normalizeH="0" baseline="0" dirty="0">
                <a:ln>
                  <a:noFill/>
                </a:ln>
                <a:solidFill>
                  <a:schemeClr val="bg1"/>
                </a:solidFill>
                <a:effectLst/>
                <a:latin typeface="Arial Unicode MS"/>
              </a:rPr>
              <a:t> &lt;adult&gt;{</a:t>
            </a:r>
            <a:r>
              <a:rPr kumimoji="0" lang="de-DE" altLang="de-DE" sz="1800" b="0" i="0" u="none" strike="noStrike" cap="none" normalizeH="0" baseline="0" dirty="0" err="1">
                <a:ln>
                  <a:noFill/>
                </a:ln>
                <a:solidFill>
                  <a:schemeClr val="bg1"/>
                </a:solidFill>
                <a:effectLst/>
                <a:latin typeface="Arial Unicode MS"/>
              </a:rPr>
              <a:t>data</a:t>
            </a:r>
            <a:r>
              <a:rPr kumimoji="0" lang="de-DE" altLang="de-DE" sz="1800" b="0" i="0" u="none" strike="noStrike" cap="none" normalizeH="0" baseline="0" dirty="0">
                <a:ln>
                  <a:noFill/>
                </a:ln>
                <a:solidFill>
                  <a:schemeClr val="bg1"/>
                </a:solidFill>
                <a:effectLst/>
                <a:latin typeface="Arial Unicode MS"/>
              </a:rPr>
              <a:t>($x/title)}&lt;/adult&gt;</a:t>
            </a:r>
            <a:r>
              <a:rPr kumimoji="0" lang="de-DE" altLang="de-DE" sz="1400" b="0" i="0" u="none" strike="noStrike" cap="none" normalizeH="0" baseline="0" dirty="0">
                <a:ln>
                  <a:noFill/>
                </a:ln>
                <a:solidFill>
                  <a:schemeClr val="bg1"/>
                </a:solidFill>
                <a:effectLst/>
              </a:rPr>
              <a:t> </a:t>
            </a:r>
            <a:endParaRPr kumimoji="0" lang="de-DE" altLang="de-DE" sz="4000" b="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845444216"/>
      </p:ext>
    </p:extLst>
  </p:cSld>
  <p:clrMapOvr>
    <a:masterClrMapping/>
  </p:clrMapOvr>
  <p:transition/>
</p:sld>
</file>

<file path=ppt/theme/theme1.xml><?xml version="1.0" encoding="utf-8"?>
<a:theme xmlns:a="http://schemas.openxmlformats.org/drawingml/2006/main" name="IEG Power Point Vorlage2.0">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spDef>
      <a:spPr bwMode="auto"/>
      <a:bodyPr/>
      <a:lstStyle/>
      <a:style>
        <a:lnRef idx="1">
          <a:schemeClr val="accent1"/>
        </a:lnRef>
        <a:fillRef idx="3">
          <a:schemeClr val="accent1"/>
        </a:fillRef>
        <a:effectRef idx="2">
          <a:schemeClr val="accent1"/>
        </a:effectRef>
        <a:fontRef idx="minor">
          <a:schemeClr val="lt1"/>
        </a:fontRef>
      </a:style>
    </a:spDef>
    <a:lnDef>
      <a:spPr bwMode="auto"/>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2279</Words>
  <Application>Microsoft Office PowerPoint</Application>
  <DocSecurity>0</DocSecurity>
  <PresentationFormat>Breitbild</PresentationFormat>
  <Paragraphs>146</Paragraphs>
  <Slides>22</Slides>
  <Notes>2</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22</vt:i4>
      </vt:variant>
    </vt:vector>
  </HeadingPairs>
  <TitlesOfParts>
    <vt:vector size="29" baseType="lpstr">
      <vt:lpstr>Arial</vt:lpstr>
      <vt:lpstr>Arial Unicode MS</vt:lpstr>
      <vt:lpstr>Calibri</vt:lpstr>
      <vt:lpstr>Candara</vt:lpstr>
      <vt:lpstr>Delicious-Bold</vt:lpstr>
      <vt:lpstr>Delicious-Roman</vt:lpstr>
      <vt:lpstr>IEG Power Point Vorlage2.0</vt:lpstr>
      <vt:lpstr>Session 4: EXTENDED XML  XML-Analyse mit Xquery  Monika Barget, ieg Dh LAB</vt:lpstr>
      <vt:lpstr>„Advanced XML“ -- Anwendungsbeispiele</vt:lpstr>
      <vt:lpstr>XML-Kodierung von Kunstwerken (Bildern / Objekten)</vt:lpstr>
      <vt:lpstr>Beispiel einer Suchanfrage zu einem Kunstwerk</vt:lpstr>
      <vt:lpstr>Übersetzung in eine Suchanfrage </vt:lpstr>
      <vt:lpstr>XPath versus XQuery</vt:lpstr>
      <vt:lpstr>Einführungen in XQuery</vt:lpstr>
      <vt:lpstr>XQuery Syntax</vt:lpstr>
      <vt:lpstr>Bedingungen in XQuery formulieren</vt:lpstr>
      <vt:lpstr>FLWOR Expressions</vt:lpstr>
      <vt:lpstr>Einfaches XQuery Beispiel: „Filme“</vt:lpstr>
      <vt:lpstr>Software für die Anwendung von XQuery</vt:lpstr>
      <vt:lpstr>Querying XML with the Oxygen XQ Debugger </vt:lpstr>
      <vt:lpstr>XQuery Werkzeugleiste in Oxygen</vt:lpstr>
      <vt:lpstr>Saxonica Prozessoren (integriert)</vt:lpstr>
      <vt:lpstr>XQuery auf eXist-db anwenden </vt:lpstr>
      <vt:lpstr>eXist-db: „Knoten“ und „Stapel“</vt:lpstr>
      <vt:lpstr>Hilfe / Validierung bei der Erstellung von XQuery</vt:lpstr>
      <vt:lpstr>Probleme bei der Nutzung des XQ Debuggers</vt:lpstr>
      <vt:lpstr>PowerPoint-Präsentation</vt:lpstr>
      <vt:lpstr>XML mit JSONiq analysieren</vt:lpstr>
      <vt:lpstr>XML mit Python analysieren</vt:lpstr>
    </vt:vector>
  </TitlesOfParts>
  <Manager/>
  <Company>Johannes Gutenberg-Universität Mainz</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subject/>
  <dc:creator>Schieferstein, Kathrin</dc:creator>
  <cp:keywords/>
  <dc:description/>
  <cp:lastModifiedBy>mobarget@Uni-Mainz.De</cp:lastModifiedBy>
  <cp:revision>492</cp:revision>
  <cp:lastPrinted>2020-10-08T10:41:22Z</cp:lastPrinted>
  <dcterms:created xsi:type="dcterms:W3CDTF">2019-04-17T11:48:36Z</dcterms:created>
  <dcterms:modified xsi:type="dcterms:W3CDTF">2020-11-18T13:38:39Z</dcterms:modified>
  <cp:category/>
  <dc:identifier/>
  <cp:contentStatus/>
  <dc:language/>
  <cp:version/>
</cp:coreProperties>
</file>